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29"/>
  </p:handoutMasterIdLst>
  <p:sldIdLst>
    <p:sldId id="256" r:id="rId4"/>
    <p:sldId id="257" r:id="rId5"/>
    <p:sldId id="268" r:id="rId7"/>
    <p:sldId id="260" r:id="rId8"/>
    <p:sldId id="269" r:id="rId9"/>
    <p:sldId id="280" r:id="rId10"/>
    <p:sldId id="279" r:id="rId11"/>
    <p:sldId id="281" r:id="rId12"/>
    <p:sldId id="259" r:id="rId13"/>
    <p:sldId id="290" r:id="rId14"/>
    <p:sldId id="291" r:id="rId15"/>
    <p:sldId id="261" r:id="rId16"/>
    <p:sldId id="292" r:id="rId17"/>
    <p:sldId id="262" r:id="rId18"/>
    <p:sldId id="293" r:id="rId19"/>
    <p:sldId id="296" r:id="rId20"/>
    <p:sldId id="264" r:id="rId21"/>
    <p:sldId id="298" r:id="rId22"/>
    <p:sldId id="297" r:id="rId23"/>
    <p:sldId id="265" r:id="rId24"/>
    <p:sldId id="266" r:id="rId25"/>
    <p:sldId id="300" r:id="rId26"/>
    <p:sldId id="303" r:id="rId27"/>
    <p:sldId id="301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2920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4B3FB"/>
    <a:srgbClr val="0F1423"/>
    <a:srgbClr val="0066FF"/>
    <a:srgbClr val="FF3300"/>
    <a:srgbClr val="00CC00"/>
    <a:srgbClr val="E3E4E7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366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245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73047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0650"/>
            <a:ext cx="12192000" cy="38735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bg2">
              <a:alpha val="1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30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30000"/>
                </a:schemeClr>
              </a:gs>
              <a:gs pos="100000">
                <a:schemeClr val="bg2">
                  <a:alpha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9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8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7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9525"/>
            <a:ext cx="12192000" cy="26638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5240" y="5301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-994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6661"/>
            <a:ext cx="12192000" cy="18287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0296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400" y="1382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-228600">
              <a:spcAft>
                <a:spcPts val="1000"/>
              </a:spcAft>
              <a:defRPr spc="300"/>
            </a:lvl1pPr>
            <a:lvl2pPr indent="-228600">
              <a:defRPr spc="300"/>
            </a:lvl2pPr>
            <a:lvl3pPr indent="-228600">
              <a:defRPr spc="300"/>
            </a:lvl3pPr>
            <a:lvl4pPr indent="-228600">
              <a:defRPr spc="300"/>
            </a:lvl4pPr>
            <a:lvl5pPr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90.xml"/><Relationship Id="rId23" Type="http://schemas.openxmlformats.org/officeDocument/2006/relationships/tags" Target="../tags/tag189.xml"/><Relationship Id="rId22" Type="http://schemas.openxmlformats.org/officeDocument/2006/relationships/tags" Target="../tags/tag188.xml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8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2.xml"/><Relationship Id="rId2" Type="http://schemas.openxmlformats.org/officeDocument/2006/relationships/image" Target="../media/image1.png"/><Relationship Id="rId1" Type="http://schemas.openxmlformats.org/officeDocument/2006/relationships/tags" Target="../tags/tag19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4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5.xml"/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6.xml"/><Relationship Id="rId2" Type="http://schemas.openxmlformats.org/officeDocument/2006/relationships/image" Target="../media/image1.png"/><Relationship Id="rId1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7.xml"/><Relationship Id="rId4" Type="http://schemas.openxmlformats.org/officeDocument/2006/relationships/image" Target="../media/image1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8.xml"/><Relationship Id="rId2" Type="http://schemas.openxmlformats.org/officeDocument/2006/relationships/image" Target="../media/image1.png"/><Relationship Id="rId1" Type="http://schemas.openxmlformats.org/officeDocument/2006/relationships/image" Target="../media/image37.GI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image" Target="../media/image41.png"/><Relationship Id="rId7" Type="http://schemas.openxmlformats.org/officeDocument/2006/relationships/tags" Target="../tags/tag211.xml"/><Relationship Id="rId6" Type="http://schemas.openxmlformats.org/officeDocument/2006/relationships/image" Target="../media/image40.png"/><Relationship Id="rId5" Type="http://schemas.openxmlformats.org/officeDocument/2006/relationships/tags" Target="../tags/tag210.xml"/><Relationship Id="rId4" Type="http://schemas.openxmlformats.org/officeDocument/2006/relationships/image" Target="../media/image39.png"/><Relationship Id="rId3" Type="http://schemas.openxmlformats.org/officeDocument/2006/relationships/tags" Target="../tags/tag209.xml"/><Relationship Id="rId2" Type="http://schemas.openxmlformats.org/officeDocument/2006/relationships/image" Target="../media/image38.png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14.xml"/><Relationship Id="rId12" Type="http://schemas.openxmlformats.org/officeDocument/2006/relationships/image" Target="../media/image43.png"/><Relationship Id="rId11" Type="http://schemas.openxmlformats.org/officeDocument/2006/relationships/tags" Target="../tags/tag213.xml"/><Relationship Id="rId10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5.xml"/><Relationship Id="rId2" Type="http://schemas.openxmlformats.org/officeDocument/2006/relationships/image" Target="../media/image1.png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6.xml"/><Relationship Id="rId2" Type="http://schemas.openxmlformats.org/officeDocument/2006/relationships/image" Target="../media/image1.png"/><Relationship Id="rId1" Type="http://schemas.openxmlformats.org/officeDocument/2006/relationships/image" Target="../media/image45.GIF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7.xml"/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8.xml"/><Relationship Id="rId4" Type="http://schemas.openxmlformats.org/officeDocument/2006/relationships/image" Target="../media/image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GIF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3.xml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9.xml"/><Relationship Id="rId4" Type="http://schemas.openxmlformats.org/officeDocument/2006/relationships/image" Target="../media/image1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GIF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0.xml"/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4" Type="http://schemas.openxmlformats.org/officeDocument/2006/relationships/notesSlide" Target="../notesSlides/notesSlide21.xml"/><Relationship Id="rId33" Type="http://schemas.openxmlformats.org/officeDocument/2006/relationships/slideLayout" Target="../slideLayouts/slideLayout18.xml"/><Relationship Id="rId32" Type="http://schemas.openxmlformats.org/officeDocument/2006/relationships/tags" Target="../tags/tag242.xml"/><Relationship Id="rId31" Type="http://schemas.openxmlformats.org/officeDocument/2006/relationships/image" Target="../media/image65.png"/><Relationship Id="rId30" Type="http://schemas.openxmlformats.org/officeDocument/2006/relationships/tags" Target="../tags/tag241.xml"/><Relationship Id="rId3" Type="http://schemas.openxmlformats.org/officeDocument/2006/relationships/tags" Target="../tags/tag223.xml"/><Relationship Id="rId29" Type="http://schemas.openxmlformats.org/officeDocument/2006/relationships/image" Target="../media/image64.png"/><Relationship Id="rId28" Type="http://schemas.openxmlformats.org/officeDocument/2006/relationships/tags" Target="../tags/tag240.xml"/><Relationship Id="rId27" Type="http://schemas.openxmlformats.org/officeDocument/2006/relationships/image" Target="../media/image63.png"/><Relationship Id="rId26" Type="http://schemas.openxmlformats.org/officeDocument/2006/relationships/tags" Target="../tags/tag239.xml"/><Relationship Id="rId25" Type="http://schemas.openxmlformats.org/officeDocument/2006/relationships/image" Target="../media/image62.png"/><Relationship Id="rId24" Type="http://schemas.openxmlformats.org/officeDocument/2006/relationships/tags" Target="../tags/tag238.xml"/><Relationship Id="rId23" Type="http://schemas.openxmlformats.org/officeDocument/2006/relationships/image" Target="../media/image61.png"/><Relationship Id="rId22" Type="http://schemas.openxmlformats.org/officeDocument/2006/relationships/tags" Target="../tags/tag237.xml"/><Relationship Id="rId21" Type="http://schemas.openxmlformats.org/officeDocument/2006/relationships/image" Target="../media/image60.png"/><Relationship Id="rId20" Type="http://schemas.openxmlformats.org/officeDocument/2006/relationships/tags" Target="../tags/tag236.xml"/><Relationship Id="rId2" Type="http://schemas.openxmlformats.org/officeDocument/2006/relationships/tags" Target="../tags/tag222.xml"/><Relationship Id="rId19" Type="http://schemas.openxmlformats.org/officeDocument/2006/relationships/image" Target="../media/image59.png"/><Relationship Id="rId18" Type="http://schemas.openxmlformats.org/officeDocument/2006/relationships/tags" Target="../tags/tag235.xml"/><Relationship Id="rId17" Type="http://schemas.openxmlformats.org/officeDocument/2006/relationships/tags" Target="../tags/tag234.xml"/><Relationship Id="rId16" Type="http://schemas.openxmlformats.org/officeDocument/2006/relationships/tags" Target="../tags/tag233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image" Target="../media/image58.png"/><Relationship Id="rId12" Type="http://schemas.openxmlformats.org/officeDocument/2006/relationships/tags" Target="../tags/tag230.xml"/><Relationship Id="rId11" Type="http://schemas.openxmlformats.org/officeDocument/2006/relationships/image" Target="../media/image57.png"/><Relationship Id="rId10" Type="http://schemas.openxmlformats.org/officeDocument/2006/relationships/tags" Target="../tags/tag229.xml"/><Relationship Id="rId1" Type="http://schemas.openxmlformats.org/officeDocument/2006/relationships/tags" Target="../tags/tag22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3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4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4.xml"/><Relationship Id="rId2" Type="http://schemas.openxmlformats.org/officeDocument/2006/relationships/image" Target="../media/image1.png"/><Relationship Id="rId1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5.xml"/><Relationship Id="rId5" Type="http://schemas.openxmlformats.org/officeDocument/2006/relationships/image" Target="../media/image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6.xml"/><Relationship Id="rId5" Type="http://schemas.openxmlformats.org/officeDocument/2006/relationships/image" Target="../media/image1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7.xml"/><Relationship Id="rId2" Type="http://schemas.openxmlformats.org/officeDocument/2006/relationships/image" Target="../media/image1.png"/><Relationship Id="rId1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9.xml"/><Relationship Id="rId7" Type="http://schemas.openxmlformats.org/officeDocument/2006/relationships/image" Target="../media/image1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6.xml"/><Relationship Id="rId1" Type="http://schemas.openxmlformats.org/officeDocument/2006/relationships/tags" Target="../tags/tag19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0.xml"/><Relationship Id="rId5" Type="http://schemas.openxmlformats.org/officeDocument/2006/relationships/image" Target="../media/image1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3.xml"/><Relationship Id="rId5" Type="http://schemas.openxmlformats.org/officeDocument/2006/relationships/image" Target="../media/image1.png"/><Relationship Id="rId4" Type="http://schemas.openxmlformats.org/officeDocument/2006/relationships/image" Target="../media/image25.GIF"/><Relationship Id="rId3" Type="http://schemas.openxmlformats.org/officeDocument/2006/relationships/tags" Target="../tags/tag202.xml"/><Relationship Id="rId2" Type="http://schemas.openxmlformats.org/officeDocument/2006/relationships/image" Target="../media/image24.GIF"/><Relationship Id="rId1" Type="http://schemas.openxmlformats.org/officeDocument/2006/relationships/tags" Target="../tags/tag2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 sz="4400" b="0">
                <a:latin typeface="HP Simplified Jpan" panose="020B0500000000000000" charset="-122"/>
                <a:ea typeface="HP Simplified Jpan" panose="020B0500000000000000" charset="-122"/>
              </a:rPr>
              <a:t>MIT </a:t>
            </a:r>
            <a:r>
              <a:rPr lang="zh-CN" altLang="zh-CN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charset="-122"/>
                <a:ea typeface="HP Simplified Jpan" panose="020B0500000000000000" charset="-122"/>
              </a:rPr>
              <a:t>6.S081</a:t>
            </a:r>
            <a:r>
              <a:rPr lang="en-US" altLang="zh-CN" sz="4400">
                <a:latin typeface="HP Simplified Jpan" panose="020B0500000000000000" charset="-122"/>
                <a:ea typeface="HP Simplified Jpan" panose="020B0500000000000000" charset="-122"/>
              </a:rPr>
              <a:t> </a:t>
            </a:r>
            <a:r>
              <a:rPr lang="en-US" altLang="zh-CN" sz="4400" b="0">
                <a:latin typeface="HP Simplified Jpan" panose="020B0500000000000000" charset="-122"/>
                <a:ea typeface="HP Simplified Jpan" panose="020B0500000000000000" charset="-122"/>
              </a:rPr>
              <a:t>2021</a:t>
            </a:r>
            <a:br>
              <a:rPr lang="zh-CN" altLang="zh-CN" sz="4400" b="0">
                <a:latin typeface="HP Simplified Jpan" panose="020B0500000000000000" charset="-122"/>
                <a:ea typeface="HP Simplified Jpan" panose="020B0500000000000000" charset="-122"/>
              </a:rPr>
            </a:br>
            <a:r>
              <a:rPr lang="zh-CN" altLang="zh-CN" sz="6600">
                <a:solidFill>
                  <a:srgbClr val="74B3FB"/>
                </a:solidFill>
                <a:latin typeface="HP Simplified Jpan" panose="020B0500000000000000" charset="-122"/>
                <a:ea typeface="HP Simplified Jpan" panose="020B0500000000000000" charset="-122"/>
              </a:rPr>
              <a:t>Labs</a:t>
            </a:r>
            <a:r>
              <a:rPr lang="en-US" altLang="zh-CN" sz="6600">
                <a:solidFill>
                  <a:srgbClr val="74B3FB"/>
                </a:solidFill>
                <a:latin typeface="HP Simplified Jpan" panose="020B0500000000000000" charset="-122"/>
                <a:ea typeface="HP Simplified Jpan" panose="020B0500000000000000" charset="-122"/>
              </a:rPr>
              <a:t> Report</a:t>
            </a:r>
            <a:endParaRPr lang="en-US" altLang="zh-CN" sz="6600">
              <a:solidFill>
                <a:srgbClr val="74B3FB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489700"/>
            <a:ext cx="6005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2">
                    <a:lumMod val="95000"/>
                  </a:schemeClr>
                </a:solidFill>
              </a:rPr>
              <a:t>仓库地址：</a:t>
            </a:r>
            <a:r>
              <a:rPr lang="zh-CN" altLang="en-US">
                <a:solidFill>
                  <a:schemeClr val="tx2">
                    <a:lumMod val="95000"/>
                  </a:schemeClr>
                </a:solidFill>
                <a:latin typeface="HP Simplified Jpan" panose="020B0500000000000000" charset="-122"/>
                <a:ea typeface="HP Simplified Jpan" panose="020B0500000000000000" charset="-122"/>
              </a:rPr>
              <a:t>https://github.com/tjuDavidWang/xv6-labs-202</a:t>
            </a:r>
            <a:r>
              <a:rPr lang="en-US" altLang="zh-CN">
                <a:solidFill>
                  <a:schemeClr val="tx2">
                    <a:lumMod val="95000"/>
                  </a:schemeClr>
                </a:solidFill>
                <a:latin typeface="HP Simplified Jpan" panose="020B0500000000000000" charset="-122"/>
                <a:ea typeface="HP Simplified Jpan" panose="020B0500000000000000" charset="-122"/>
              </a:rPr>
              <a:t>1</a:t>
            </a:r>
            <a:endParaRPr lang="en-US" altLang="zh-CN">
              <a:solidFill>
                <a:schemeClr val="tx2">
                  <a:lumMod val="95000"/>
                </a:schemeClr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5" name="图片 4" descr="校徽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zh-CN" altLang="en-US"/>
              <a:t>软件工程</a:t>
            </a:r>
            <a:r>
              <a:rPr lang="en-US" altLang="zh-CN"/>
              <a:t> 2151300 </a:t>
            </a:r>
            <a:r>
              <a:rPr lang="zh-CN" altLang="en-US"/>
              <a:t>王蔚达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Lab4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Traps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060" y="1750695"/>
            <a:ext cx="3112770" cy="460375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RISC-V assembly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1207"/>
          <a:stretch>
            <a:fillRect/>
          </a:stretch>
        </p:blipFill>
        <p:spPr>
          <a:xfrm>
            <a:off x="734060" y="2353310"/>
            <a:ext cx="7010400" cy="636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66774"/>
          <a:stretch>
            <a:fillRect/>
          </a:stretch>
        </p:blipFill>
        <p:spPr>
          <a:xfrm>
            <a:off x="734060" y="4646295"/>
            <a:ext cx="6956425" cy="13157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3134360"/>
            <a:ext cx="2817495" cy="1272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r="5913" b="45433"/>
          <a:stretch>
            <a:fillRect/>
          </a:stretch>
        </p:blipFill>
        <p:spPr>
          <a:xfrm>
            <a:off x="4352925" y="3134360"/>
            <a:ext cx="2922905" cy="12750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970" y="4813300"/>
            <a:ext cx="3824605" cy="981710"/>
          </a:xfrm>
          <a:prstGeom prst="rect">
            <a:avLst/>
          </a:prstGeom>
        </p:spPr>
      </p:pic>
      <p:pic>
        <p:nvPicPr>
          <p:cNvPr id="13" name="图片 12" descr="校徽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Lab4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Traps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8805" y="1750695"/>
            <a:ext cx="3383280" cy="4709160"/>
            <a:chOff x="943" y="2757"/>
            <a:chExt cx="5328" cy="7416"/>
          </a:xfrm>
        </p:grpSpPr>
        <p:sp>
          <p:nvSpPr>
            <p:cNvPr id="4" name="文本框 3"/>
            <p:cNvSpPr txBox="1"/>
            <p:nvPr/>
          </p:nvSpPr>
          <p:spPr>
            <a:xfrm>
              <a:off x="1156" y="2757"/>
              <a:ext cx="4902" cy="725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HP Simplified Jpan" panose="020B0500000000000000" charset="-122"/>
                  <a:ea typeface="HP Simplified Jpan" panose="020B0500000000000000" charset="-122"/>
                </a:rPr>
                <a:t>RISC-V assembly</a:t>
              </a:r>
              <a:endPara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6" y="2757"/>
              <a:ext cx="4902" cy="725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chemeClr val="tx1"/>
                  </a:solidFill>
                  <a:latin typeface="HP Simplified Jpan" panose="020B0500000000000000" charset="-122"/>
                  <a:ea typeface="HP Simplified Jpan" panose="020B0500000000000000" charset="-122"/>
                </a:rPr>
                <a:t>Backtrace</a:t>
              </a:r>
              <a:endPara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30" y="3665"/>
              <a:ext cx="4154" cy="4316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43" y="8285"/>
              <a:ext cx="532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b="1">
                  <a:solidFill>
                    <a:srgbClr val="74B3FB"/>
                  </a:solidFill>
                </a:rPr>
                <a:t>函数调用栈</a:t>
              </a:r>
              <a:r>
                <a:rPr lang="zh-CN" altLang="en-US"/>
                <a:t>（</a:t>
              </a:r>
              <a:r>
                <a:rPr lang="en-US" altLang="zh-CN"/>
                <a:t>Stack</a:t>
              </a:r>
              <a:r>
                <a:rPr lang="zh-CN" altLang="en-US"/>
                <a:t>）</a:t>
              </a:r>
              <a:endParaRPr lang="zh-CN" altLang="en-US"/>
            </a:p>
            <a:p>
              <a:pPr algn="ctr"/>
              <a:r>
                <a:rPr lang="zh-CN" altLang="en-US" b="1">
                  <a:solidFill>
                    <a:srgbClr val="74B3FB"/>
                  </a:solidFill>
                </a:rPr>
                <a:t>栈帧</a:t>
              </a:r>
              <a:r>
                <a:rPr lang="zh-CN" altLang="en-US"/>
                <a:t>（</a:t>
              </a:r>
              <a:r>
                <a:rPr lang="en-US" altLang="zh-CN"/>
                <a:t>Stack Frame</a:t>
              </a:r>
              <a:r>
                <a:rPr lang="zh-CN" altLang="en-US"/>
                <a:t>）</a:t>
              </a:r>
              <a:endParaRPr lang="zh-CN" altLang="en-US"/>
            </a:p>
            <a:p>
              <a:pPr algn="ctr"/>
              <a:r>
                <a:rPr lang="zh-CN" altLang="en-US" b="1">
                  <a:solidFill>
                    <a:srgbClr val="74B3FB"/>
                  </a:solidFill>
                </a:rPr>
                <a:t>栈帧的指针</a:t>
              </a:r>
              <a:r>
                <a:rPr lang="zh-CN" altLang="en-US"/>
                <a:t>（frame pointer</a:t>
              </a:r>
              <a:r>
                <a:rPr lang="en-US" altLang="zh-CN"/>
                <a:t>,</a:t>
              </a:r>
              <a:r>
                <a:rPr lang="zh-CN" altLang="en-US"/>
                <a:t>fp）</a:t>
              </a:r>
              <a:endParaRPr lang="zh-CN" altLang="en-US"/>
            </a:p>
            <a:p>
              <a:pPr algn="ctr"/>
              <a:r>
                <a:rPr lang="zh-CN" altLang="en-US" b="1">
                  <a:solidFill>
                    <a:srgbClr val="74B3FB"/>
                  </a:solidFill>
                </a:rPr>
                <a:t>栈的指针</a:t>
              </a:r>
              <a:r>
                <a:rPr lang="zh-CN" altLang="en-US"/>
                <a:t>（stack pointer</a:t>
              </a:r>
              <a:r>
                <a:rPr lang="en-US" altLang="zh-CN"/>
                <a:t>,sp</a:t>
              </a:r>
              <a:r>
                <a:rPr lang="zh-CN" altLang="en-US"/>
                <a:t>）</a:t>
              </a:r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537200" y="1750695"/>
            <a:ext cx="5511800" cy="4560570"/>
            <a:chOff x="8720" y="2757"/>
            <a:chExt cx="8680" cy="7182"/>
          </a:xfrm>
        </p:grpSpPr>
        <p:sp>
          <p:nvSpPr>
            <p:cNvPr id="10" name="文本框 9"/>
            <p:cNvSpPr txBox="1"/>
            <p:nvPr/>
          </p:nvSpPr>
          <p:spPr>
            <a:xfrm>
              <a:off x="8720" y="2757"/>
              <a:ext cx="8681" cy="725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chemeClr val="tx1"/>
                  </a:solidFill>
                  <a:latin typeface="HP Simplified Jpan" panose="020B0500000000000000" charset="-122"/>
                  <a:ea typeface="HP Simplified Jpan" panose="020B0500000000000000" charset="-122"/>
                </a:rPr>
                <a:t>Alarm</a:t>
              </a:r>
              <a:endPara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0" y="3665"/>
              <a:ext cx="8681" cy="528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577" y="9359"/>
              <a:ext cx="49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>
                  <a:sym typeface="+mn-ea"/>
                </a:rPr>
                <a:t>XV6中的</a:t>
              </a:r>
              <a:r>
                <a:rPr lang="en-US" altLang="zh-CN" b="1">
                  <a:solidFill>
                    <a:srgbClr val="74B3FB"/>
                  </a:solidFill>
                  <a:sym typeface="+mn-ea"/>
                </a:rPr>
                <a:t>Trap机制</a:t>
              </a:r>
              <a:r>
                <a:rPr lang="en-US" altLang="zh-CN">
                  <a:sym typeface="+mn-ea"/>
                </a:rPr>
                <a:t>的实现原理</a:t>
              </a:r>
              <a:endParaRPr lang="zh-CN" altLang="en-US"/>
            </a:p>
          </p:txBody>
        </p:sp>
      </p:grpSp>
      <p:pic>
        <p:nvPicPr>
          <p:cNvPr id="18" name="图片 17" descr="校徽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Lab5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：Copy-on-Write Fork for xv6</a:t>
            </a:r>
            <a:endParaRPr lang="zh-CN" altLang="en-US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060" y="1750695"/>
            <a:ext cx="3112770" cy="8299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Implement 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copy-on write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3" name="图片 2" descr="lab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7725" y="1645920"/>
            <a:ext cx="5831840" cy="4830445"/>
          </a:xfrm>
          <a:prstGeom prst="rect">
            <a:avLst/>
          </a:prstGeom>
        </p:spPr>
      </p:pic>
      <p:pic>
        <p:nvPicPr>
          <p:cNvPr id="5" name="图片 4" descr="校徽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Lab5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：Copy-on-Write Fork for xv6</a:t>
            </a:r>
            <a:endParaRPr lang="zh-CN" altLang="en-US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060" y="1750695"/>
            <a:ext cx="3974465" cy="460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Implement copy-on write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4060" y="2548890"/>
            <a:ext cx="7474585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/>
              <a:t>使用</a:t>
            </a:r>
            <a:r>
              <a:rPr lang="en-US" altLang="zh-CN" b="1">
                <a:solidFill>
                  <a:srgbClr val="74B3FB"/>
                </a:solidFill>
              </a:rPr>
              <a:t>PTE_COW</a:t>
            </a:r>
            <a:r>
              <a:rPr lang="zh-CN" altLang="en-US"/>
              <a:t>标记</a:t>
            </a:r>
            <a:r>
              <a:rPr lang="en-US" altLang="zh-CN"/>
              <a:t>COW</a:t>
            </a:r>
            <a:r>
              <a:rPr lang="zh-CN" altLang="en-US"/>
              <a:t>页</a:t>
            </a:r>
            <a:endParaRPr lang="zh-CN" altLang="en-US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kmem</a:t>
            </a:r>
            <a:r>
              <a:rPr lang="zh-CN" altLang="en-US"/>
              <a:t>中增加用于引用计数的</a:t>
            </a:r>
            <a:r>
              <a:rPr lang="en-US" altLang="zh-CN" b="1">
                <a:solidFill>
                  <a:srgbClr val="74B3FB"/>
                </a:solidFill>
              </a:rPr>
              <a:t>ref_count</a:t>
            </a:r>
            <a:endParaRPr lang="en-US" altLang="zh-CN" b="1">
              <a:solidFill>
                <a:srgbClr val="74B3FB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uvmcopy()</a:t>
            </a:r>
            <a:r>
              <a:rPr lang="zh-CN" altLang="en-US"/>
              <a:t>中让</a:t>
            </a:r>
            <a:r>
              <a:rPr lang="zh-CN" altLang="en-US" b="1">
                <a:solidFill>
                  <a:srgbClr val="74B3FB"/>
                </a:solidFill>
              </a:rPr>
              <a:t>子进程通过</a:t>
            </a:r>
            <a:r>
              <a:rPr lang="zh-CN" altLang="en-US" b="1">
                <a:solidFill>
                  <a:srgbClr val="74B3FB"/>
                </a:solidFill>
              </a:rPr>
              <a:t>映射</a:t>
            </a:r>
            <a:br>
              <a:rPr lang="zh-CN" altLang="en-US" b="1">
                <a:solidFill>
                  <a:srgbClr val="74B3FB"/>
                </a:solidFill>
              </a:rPr>
            </a:br>
            <a:r>
              <a:rPr lang="zh-CN" altLang="en-US" b="1">
                <a:solidFill>
                  <a:srgbClr val="74B3FB"/>
                </a:solidFill>
              </a:rPr>
              <a:t>共享父进程的物理页</a:t>
            </a:r>
            <a:r>
              <a:rPr lang="zh-CN" altLang="en-US"/>
              <a:t>，并标记</a:t>
            </a:r>
            <a:r>
              <a:rPr lang="en-US" altLang="zh-CN"/>
              <a:t>COW</a:t>
            </a:r>
            <a:r>
              <a:rPr lang="zh-CN" altLang="en-US"/>
              <a:t>页</a:t>
            </a:r>
            <a:endParaRPr lang="zh-CN" altLang="en-US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/>
              <a:t>处理写页错误的</a:t>
            </a:r>
            <a:r>
              <a:rPr lang="zh-CN" altLang="en-US"/>
              <a:t>问题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1345" y="2233930"/>
            <a:ext cx="5895975" cy="2066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55" y="4585335"/>
            <a:ext cx="4027170" cy="1908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45" y="4585335"/>
            <a:ext cx="5922645" cy="1908175"/>
          </a:xfrm>
          <a:prstGeom prst="rect">
            <a:avLst/>
          </a:prstGeom>
        </p:spPr>
      </p:pic>
      <p:pic>
        <p:nvPicPr>
          <p:cNvPr id="13" name="图片 12" descr="校徽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Lab6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：Multithreading</a:t>
            </a:r>
            <a:endParaRPr lang="zh-CN" altLang="en-US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060" y="1750695"/>
            <a:ext cx="3112770" cy="82994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Uthread: switching between threads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4060" y="275272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Using threads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4060" y="339661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Barrier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3" name="图片 2" descr="lab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065" y="1407160"/>
            <a:ext cx="5615940" cy="5205730"/>
          </a:xfrm>
          <a:prstGeom prst="rect">
            <a:avLst/>
          </a:prstGeom>
        </p:spPr>
      </p:pic>
      <p:pic>
        <p:nvPicPr>
          <p:cNvPr id="5" name="图片 4" descr="校徽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Lab6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：Multithreading</a:t>
            </a:r>
            <a:endParaRPr lang="zh-CN" altLang="en-US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060" y="1757680"/>
            <a:ext cx="499618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Uthread: switching between threads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" y="2864485"/>
            <a:ext cx="5135880" cy="31673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4060" y="23571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74B3FB"/>
                </a:solidFill>
              </a:rPr>
              <a:t>上下文切换</a:t>
            </a:r>
            <a:r>
              <a:rPr lang="zh-CN" altLang="en-US"/>
              <a:t>的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12" name="PA-图片 2" descr="C:\Users\2GGTFQ2\Desktop\tuwen(1)\图片\34\scooter-01-1442.jpgscooter-01-14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08" b="-3055"/>
          <a:stretch>
            <a:fillRect/>
          </a:stretch>
        </p:blipFill>
        <p:spPr>
          <a:xfrm>
            <a:off x="6596063" y="-104140"/>
            <a:ext cx="4791075" cy="2170430"/>
          </a:xfrm>
          <a:prstGeom prst="rect">
            <a:avLst/>
          </a:prstGeom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A-图片 4" descr="C:\Users\2GGTFQ2\Desktop\tuwen(1)\图片\34\scooter-11-1442.jpgscooter-11-14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7710" b="7710"/>
          <a:stretch>
            <a:fillRect/>
          </a:stretch>
        </p:blipFill>
        <p:spPr>
          <a:xfrm>
            <a:off x="6510338" y="-2166620"/>
            <a:ext cx="4962525" cy="1957070"/>
          </a:xfrm>
          <a:prstGeom prst="rect">
            <a:avLst/>
          </a:prstGeom>
        </p:spPr>
      </p:pic>
      <p:pic>
        <p:nvPicPr>
          <p:cNvPr id="14" name="PA-图片 5" descr="C:\Users\2GGTFQ2\Desktop\tuwen(1)\图片\34\scooter-10-c.jpgscooter-10-c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334" r="6548"/>
          <a:stretch>
            <a:fillRect/>
          </a:stretch>
        </p:blipFill>
        <p:spPr>
          <a:xfrm>
            <a:off x="6539230" y="2385695"/>
            <a:ext cx="4743450" cy="2043430"/>
          </a:xfrm>
          <a:prstGeom prst="rect">
            <a:avLst/>
          </a:prstGeom>
        </p:spPr>
      </p:pic>
      <p:pic>
        <p:nvPicPr>
          <p:cNvPr id="17" name="PA-图片 5" descr="C:\Users\2GGTFQ2\Desktop\tuwen(1)\图片\34\scooter-10-c.jpgscooter-10-c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1578" r="-88" b="-2128"/>
          <a:stretch>
            <a:fillRect/>
          </a:stretch>
        </p:blipFill>
        <p:spPr>
          <a:xfrm>
            <a:off x="6835775" y="4749165"/>
            <a:ext cx="4311650" cy="1912620"/>
          </a:xfrm>
          <a:prstGeom prst="rect">
            <a:avLst/>
          </a:prstGeom>
        </p:spPr>
      </p:pic>
      <p:pic>
        <p:nvPicPr>
          <p:cNvPr id="18" name="PA-图片 5" descr="C:\Users\2GGTFQ2\Desktop\tuwen(1)\图片\34\scooter-10-c.jpgscooter-10-c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365" r="4137"/>
          <a:stretch>
            <a:fillRect/>
          </a:stretch>
        </p:blipFill>
        <p:spPr>
          <a:xfrm>
            <a:off x="6775133" y="7019925"/>
            <a:ext cx="4271645" cy="91821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4996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240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3.00407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44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634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647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020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96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632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66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022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8.9947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22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801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0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43534"/>
                                          </p:val>
                                        </p:tav>
                                        <p:tav tm="55000">
                                          <p:val>
                                            <p:fltVal val="1.43534"/>
                                          </p:val>
                                        </p:tav>
                                        <p:tav tm="60000">
                                          <p:val>
                                            <p:fltVal val="0.737319"/>
                                          </p:val>
                                        </p:tav>
                                        <p:tav tm="100000">
                                          <p:val>
                                            <p:fltVal val="0.7373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9025"/>
                                          </p:val>
                                        </p:tav>
                                        <p:tav tm="50000">
                                          <p:val>
                                            <p:fltVal val="1.29025"/>
                                          </p:val>
                                        </p:tav>
                                        <p:tav tm="55000">
                                          <p:val>
                                            <p:fltVal val="-0.290247"/>
                                          </p:val>
                                        </p:tav>
                                        <p:tav tm="60000">
                                          <p:val>
                                            <p:fltVal val="-0.290247"/>
                                          </p:val>
                                        </p:tav>
                                        <p:tav tm="100000">
                                          <p:val>
                                            <p:fltVal val="-0.175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54313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597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75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650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020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7.5062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266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098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0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596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75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650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020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43534"/>
                                          </p:val>
                                        </p:tav>
                                        <p:tav tm="55000">
                                          <p:val>
                                            <p:fltVal val="1.43534"/>
                                          </p:val>
                                        </p:tav>
                                        <p:tav tm="60000">
                                          <p:val>
                                            <p:fltVal val="0.737319"/>
                                          </p:val>
                                        </p:tav>
                                        <p:tav tm="100000">
                                          <p:val>
                                            <p:fltVal val="0.7373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9025"/>
                                          </p:val>
                                        </p:tav>
                                        <p:tav tm="50000">
                                          <p:val>
                                            <p:fltVal val="1.29025"/>
                                          </p:val>
                                        </p:tav>
                                        <p:tav tm="55000">
                                          <p:val>
                                            <p:fltVal val="-0.290247"/>
                                          </p:val>
                                        </p:tav>
                                        <p:tav tm="60000">
                                          <p:val>
                                            <p:fltVal val="-0.290247"/>
                                          </p:val>
                                        </p:tav>
                                        <p:tav tm="100000">
                                          <p:val>
                                            <p:fltVal val="-0.175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798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0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4869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38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9786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9.0082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3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798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0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4901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38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9786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43534"/>
                                          </p:val>
                                        </p:tav>
                                        <p:tav tm="55000">
                                          <p:val>
                                            <p:fltVal val="1.43534"/>
                                          </p:val>
                                        </p:tav>
                                        <p:tav tm="60000">
                                          <p:val>
                                            <p:fltVal val="0.737319"/>
                                          </p:val>
                                        </p:tav>
                                        <p:tav tm="100000">
                                          <p:val>
                                            <p:fltVal val="0.7373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9025"/>
                                          </p:val>
                                        </p:tav>
                                        <p:tav tm="50000">
                                          <p:val>
                                            <p:fltVal val="1.29025"/>
                                          </p:val>
                                        </p:tav>
                                        <p:tav tm="55000">
                                          <p:val>
                                            <p:fltVal val="-0.290247"/>
                                          </p:val>
                                        </p:tav>
                                        <p:tav tm="60000">
                                          <p:val>
                                            <p:fltVal val="-0.290247"/>
                                          </p:val>
                                        </p:tav>
                                        <p:tav tm="100000">
                                          <p:val>
                                            <p:fltVal val="-0.175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650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020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7.5070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266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098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0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59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75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650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020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19209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351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54313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43534"/>
                                          </p:val>
                                        </p:tav>
                                        <p:tav tm="55000">
                                          <p:val>
                                            <p:fltVal val="1.43534"/>
                                          </p:val>
                                        </p:tav>
                                        <p:tav tm="60000">
                                          <p:val>
                                            <p:fltVal val="0.737319"/>
                                          </p:val>
                                        </p:tav>
                                        <p:tav tm="100000">
                                          <p:val>
                                            <p:fltVal val="0.7373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9025"/>
                                          </p:val>
                                        </p:tav>
                                        <p:tav tm="50000">
                                          <p:val>
                                            <p:fltVal val="1.29025"/>
                                          </p:val>
                                        </p:tav>
                                        <p:tav tm="55000">
                                          <p:val>
                                            <p:fltVal val="-0.290247"/>
                                          </p:val>
                                        </p:tav>
                                        <p:tav tm="60000">
                                          <p:val>
                                            <p:fltVal val="-0.290247"/>
                                          </p:val>
                                        </p:tav>
                                        <p:tav tm="100000">
                                          <p:val>
                                            <p:fltVal val="-0.175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3.00407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447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634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7647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1020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9634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632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766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1022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8.99553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122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801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0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Lab6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：Multithreading</a:t>
            </a:r>
            <a:endParaRPr lang="zh-CN" altLang="en-US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7435" y="1750695"/>
            <a:ext cx="389382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HP Simplified Jpan" panose="020B0500000000000000" charset="-122"/>
                <a:ea typeface="HP Simplified Jpan" panose="020B0500000000000000" charset="-122"/>
                <a:sym typeface="+mn-ea"/>
              </a:rPr>
              <a:t>Using threads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8110" y="1750695"/>
            <a:ext cx="3893185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400" b="1">
                <a:latin typeface="HP Simplified Jpan" panose="020B0500000000000000" charset="-122"/>
                <a:ea typeface="HP Simplified Jpan" panose="020B0500000000000000" charset="-122"/>
                <a:sym typeface="+mn-ea"/>
              </a:rPr>
              <a:t>Barrier</a:t>
            </a:r>
            <a:endParaRPr lang="en-US" altLang="zh-CN" sz="2400" b="1">
              <a:latin typeface="HP Simplified Jpan" panose="020B0500000000000000" charset="-122"/>
              <a:ea typeface="HP Simplified Jpan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3228" y="2581593"/>
            <a:ext cx="2640965" cy="26149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400" b="1">
                <a:solidFill>
                  <a:srgbClr val="74B3FB"/>
                </a:solidFill>
                <a:latin typeface="HP Simplified Jpan" panose="020B0500000000000000" charset="-122"/>
                <a:ea typeface="HP Simplified Jpan" panose="020B0500000000000000" charset="-122"/>
              </a:rPr>
              <a:t> &lt;pthread.h&gt;</a:t>
            </a:r>
            <a:endParaRPr lang="en-US" altLang="zh-CN" sz="2400" b="1">
              <a:solidFill>
                <a:srgbClr val="74B3FB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  <a:p>
            <a:pPr algn="ctr"/>
            <a:r>
              <a:rPr lang="en-US" altLang="zh-CN" sz="2000">
                <a:latin typeface="HP Simplified Jpan" panose="020B0500000000000000" charset="-122"/>
                <a:ea typeface="HP Simplified Jpan" panose="020B0500000000000000" charset="-122"/>
              </a:rPr>
              <a:t>pthread_t</a:t>
            </a:r>
            <a:endParaRPr lang="en-US" altLang="zh-CN" sz="2000">
              <a:latin typeface="HP Simplified Jpan" panose="020B0500000000000000" charset="-122"/>
              <a:ea typeface="HP Simplified Jpan" panose="020B0500000000000000" charset="-122"/>
            </a:endParaRPr>
          </a:p>
          <a:p>
            <a:pPr algn="ctr"/>
            <a:r>
              <a:rPr lang="en-US" altLang="zh-CN" sz="2000">
                <a:latin typeface="HP Simplified Jpan" panose="020B0500000000000000" charset="-122"/>
                <a:ea typeface="HP Simplified Jpan" panose="020B0500000000000000" charset="-122"/>
              </a:rPr>
              <a:t>pthread_cond_t</a:t>
            </a:r>
            <a:endParaRPr lang="en-US" altLang="zh-CN" sz="2000">
              <a:latin typeface="HP Simplified Jpan" panose="020B0500000000000000" charset="-122"/>
              <a:ea typeface="HP Simplified Jpan" panose="020B0500000000000000" charset="-122"/>
            </a:endParaRPr>
          </a:p>
          <a:p>
            <a:pPr algn="ctr"/>
            <a:r>
              <a:rPr lang="en-US" altLang="zh-CN" sz="2000">
                <a:latin typeface="HP Simplified Jpan" panose="020B0500000000000000" charset="-122"/>
                <a:ea typeface="HP Simplified Jpan" panose="020B0500000000000000" charset="-122"/>
              </a:rPr>
              <a:t>pthread_mutex_t</a:t>
            </a:r>
            <a:endParaRPr lang="en-US" altLang="zh-CN" sz="2000">
              <a:latin typeface="HP Simplified Jpan" panose="020B0500000000000000" charset="-122"/>
              <a:ea typeface="HP Simplified Jpan" panose="020B0500000000000000" charset="-122"/>
            </a:endParaRPr>
          </a:p>
          <a:p>
            <a:pPr algn="ctr"/>
            <a:r>
              <a:rPr lang="en-US" altLang="zh-CN" sz="2000">
                <a:latin typeface="HP Simplified Jpan" panose="020B0500000000000000" charset="-122"/>
                <a:ea typeface="HP Simplified Jpan" panose="020B0500000000000000" charset="-122"/>
              </a:rPr>
              <a:t>pthread_mutex_lock</a:t>
            </a:r>
            <a:endParaRPr lang="en-US" altLang="zh-CN" sz="2000">
              <a:latin typeface="HP Simplified Jpan" panose="020B0500000000000000" charset="-122"/>
              <a:ea typeface="HP Simplified Jpan" panose="020B0500000000000000" charset="-122"/>
            </a:endParaRPr>
          </a:p>
          <a:p>
            <a:pPr algn="ctr"/>
            <a:r>
              <a:rPr lang="en-US" altLang="zh-CN" sz="2000">
                <a:latin typeface="HP Simplified Jpan" panose="020B0500000000000000" charset="-122"/>
                <a:ea typeface="HP Simplified Jpan" panose="020B0500000000000000" charset="-122"/>
              </a:rPr>
              <a:t>pthread_mutex_unlock</a:t>
            </a:r>
            <a:endParaRPr lang="en-US" altLang="zh-CN" sz="2000">
              <a:latin typeface="HP Simplified Jpan" panose="020B0500000000000000" charset="-122"/>
              <a:ea typeface="HP Simplified Jpan" panose="020B0500000000000000" charset="-122"/>
            </a:endParaRPr>
          </a:p>
          <a:p>
            <a:pPr algn="ctr"/>
            <a:r>
              <a:rPr lang="en-US" altLang="zh-CN" sz="2000">
                <a:latin typeface="HP Simplified Jpan" panose="020B0500000000000000" charset="-122"/>
                <a:ea typeface="HP Simplified Jpan" panose="020B0500000000000000" charset="-122"/>
                <a:sym typeface="+mn-ea"/>
              </a:rPr>
              <a:t>pthread_create</a:t>
            </a:r>
            <a:endParaRPr lang="en-US" altLang="zh-CN" sz="2000">
              <a:latin typeface="HP Simplified Jpan" panose="020B0500000000000000" charset="-122"/>
              <a:ea typeface="HP Simplified Jpan" panose="020B0500000000000000" charset="-122"/>
            </a:endParaRPr>
          </a:p>
          <a:p>
            <a:pPr algn="ctr"/>
            <a:r>
              <a:rPr lang="en-US" altLang="zh-CN" sz="2000">
                <a:latin typeface="HP Simplified Jpan" panose="020B0500000000000000" charset="-122"/>
                <a:ea typeface="HP Simplified Jpan" panose="020B0500000000000000" charset="-122"/>
                <a:sym typeface="+mn-ea"/>
              </a:rPr>
              <a:t>pthread_join</a:t>
            </a:r>
            <a:endParaRPr lang="en-US" altLang="zh-CN" sz="2000"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2055" y="2428875"/>
            <a:ext cx="4264660" cy="2920365"/>
          </a:xfrm>
          <a:prstGeom prst="rect">
            <a:avLst/>
          </a:prstGeom>
        </p:spPr>
      </p:pic>
      <p:pic>
        <p:nvPicPr>
          <p:cNvPr id="13" name="图片 12" descr="校徽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Lab7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N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etworking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3115" y="175069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N</a:t>
            </a:r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etworking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3" name="图片 2" descr="la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6810" y="1629410"/>
            <a:ext cx="4794250" cy="495427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Lab7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N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etworking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3115" y="175069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N</a:t>
            </a:r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etworking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783" y="2521585"/>
            <a:ext cx="2845435" cy="2524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11910" y="5287010"/>
            <a:ext cx="2075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b="1">
                <a:solidFill>
                  <a:srgbClr val="74B3FB"/>
                </a:solidFill>
              </a:rPr>
              <a:t>传输</a:t>
            </a:r>
            <a:r>
              <a:rPr lang="en-US" altLang="zh-CN" b="1">
                <a:solidFill>
                  <a:srgbClr val="74B3FB"/>
                </a:solidFill>
              </a:rPr>
              <a:t>/</a:t>
            </a:r>
            <a:r>
              <a:rPr lang="zh-CN" altLang="en-US" b="1">
                <a:solidFill>
                  <a:srgbClr val="74B3FB"/>
                </a:solidFill>
              </a:rPr>
              <a:t>接</a:t>
            </a:r>
            <a:r>
              <a:rPr lang="zh-CN" altLang="en-US" b="1">
                <a:solidFill>
                  <a:srgbClr val="74B3FB"/>
                </a:solidFill>
              </a:rPr>
              <a:t>收描述符环</a:t>
            </a:r>
            <a:endParaRPr lang="zh-CN" altLang="en-US" b="1">
              <a:solidFill>
                <a:srgbClr val="74B3FB"/>
              </a:solidFill>
            </a:endParaRPr>
          </a:p>
          <a:p>
            <a:pPr algn="ctr"/>
            <a:r>
              <a:rPr lang="zh-CN" altLang="en-US"/>
              <a:t>的数据结构</a:t>
            </a:r>
            <a:endParaRPr lang="zh-CN" altLang="en-US"/>
          </a:p>
          <a:p>
            <a:pPr algn="ctr"/>
            <a:r>
              <a:rPr lang="zh-CN" altLang="en-US"/>
              <a:t>（</a:t>
            </a:r>
            <a:r>
              <a:rPr lang="zh-CN" altLang="en-US"/>
              <a:t>循环队列）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10" y="2047240"/>
            <a:ext cx="7605395" cy="31838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87185" y="5460365"/>
            <a:ext cx="274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74B3FB"/>
                </a:solidFill>
              </a:rPr>
              <a:t>数据包传输</a:t>
            </a:r>
            <a:r>
              <a:rPr lang="zh-CN" altLang="en-US"/>
              <a:t> &amp;</a:t>
            </a:r>
            <a:r>
              <a:rPr lang="en-US" altLang="zh-CN" b="1">
                <a:solidFill>
                  <a:srgbClr val="74B3FB"/>
                </a:solidFill>
              </a:rPr>
              <a:t> </a:t>
            </a:r>
            <a:r>
              <a:rPr lang="zh-CN" altLang="en-US" b="1">
                <a:solidFill>
                  <a:srgbClr val="74B3FB"/>
                </a:solidFill>
              </a:rPr>
              <a:t>数据包接收</a:t>
            </a:r>
            <a:endParaRPr lang="zh-CN" altLang="en-US" b="1">
              <a:solidFill>
                <a:srgbClr val="74B3FB"/>
              </a:solidFill>
            </a:endParaRPr>
          </a:p>
        </p:txBody>
      </p:sp>
      <p:pic>
        <p:nvPicPr>
          <p:cNvPr id="12" name="图片 11" descr="校徽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Lab8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Locks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060" y="175069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Memory allocator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0260" y="3674745"/>
            <a:ext cx="3112770" cy="460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Buffer cache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3" name="图片 2" descr="lab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1110" y="1251585"/>
            <a:ext cx="5120640" cy="5253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30" y="2296160"/>
            <a:ext cx="2170430" cy="887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1555" y="3268980"/>
            <a:ext cx="255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rgbClr val="74B3FB"/>
                </a:solidFill>
              </a:rPr>
              <a:t>snprintf()</a:t>
            </a:r>
            <a:r>
              <a:rPr lang="zh-CN" altLang="en-US"/>
              <a:t>格式化</a:t>
            </a:r>
            <a:r>
              <a:rPr lang="zh-CN" altLang="en-US"/>
              <a:t>字符串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10260" y="5029200"/>
            <a:ext cx="3510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AutoNum type="arabicPeriod"/>
            </a:pPr>
            <a:r>
              <a:rPr lang="zh-CN" altLang="en-US"/>
              <a:t>修改bcache定义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zh-CN" altLang="en-US"/>
              <a:t>添加</a:t>
            </a:r>
            <a:r>
              <a:rPr lang="en-US" altLang="zh-CN" b="1">
                <a:solidFill>
                  <a:srgbClr val="74B3FB"/>
                </a:solidFill>
              </a:rPr>
              <a:t>hash</a:t>
            </a:r>
            <a:r>
              <a:rPr lang="zh-CN" altLang="en-US"/>
              <a:t>函数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zh-CN" altLang="en-US"/>
              <a:t>初始化每个桶的锁和双向链表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zh-CN" altLang="en-US"/>
              <a:t>修改binit(),bget(),brelse()函数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4172585"/>
            <a:ext cx="2559685" cy="752475"/>
          </a:xfrm>
          <a:prstGeom prst="rect">
            <a:avLst/>
          </a:prstGeom>
        </p:spPr>
      </p:pic>
      <p:pic>
        <p:nvPicPr>
          <p:cNvPr id="11" name="图片 10" descr="校徽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Lab1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：Xv6 and Unix Utilities</a:t>
            </a:r>
            <a:endParaRPr lang="zh-CN" altLang="en-US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0660" y="1750695"/>
            <a:ext cx="3112770" cy="460375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Boot xv6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660" y="2406015"/>
            <a:ext cx="3112770" cy="460375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sleep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660" y="3061335"/>
            <a:ext cx="3112770" cy="460375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pingpong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660" y="371665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primes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0660" y="437197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find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0660" y="502729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xargs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11" name="图片 10" descr="image-202307122047289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5470" y="1610360"/>
            <a:ext cx="3714750" cy="1346835"/>
          </a:xfrm>
          <a:prstGeom prst="rect">
            <a:avLst/>
          </a:prstGeom>
        </p:spPr>
      </p:pic>
      <p:pic>
        <p:nvPicPr>
          <p:cNvPr id="14" name="图片 13" descr="lab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630" y="1610360"/>
            <a:ext cx="4517390" cy="41808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280" y="2990850"/>
            <a:ext cx="3707130" cy="23641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201025" y="5425440"/>
            <a:ext cx="3726815" cy="368300"/>
          </a:xfrm>
          <a:prstGeom prst="rect">
            <a:avLst/>
          </a:prstGeom>
          <a:solidFill>
            <a:srgbClr val="E3E4E7"/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HP Simplified Jpan" panose="020B0500000000000000" charset="-122"/>
                <a:ea typeface="HP Simplified Jpan" panose="020B0500000000000000" charset="-122"/>
              </a:rPr>
              <a:t>find .  b | xargs grep hello</a:t>
            </a:r>
            <a:endParaRPr lang="zh-CN" altLang="en-US">
              <a:solidFill>
                <a:schemeClr val="bg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3" name="图片 2" descr="校徽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Lab9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File System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060" y="175069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HP Simplified Jpan" panose="020B0500000000000000" charset="-122"/>
                <a:ea typeface="HP Simplified Jpan" panose="020B0500000000000000" charset="-122"/>
              </a:rPr>
              <a:t>Large files</a:t>
            </a:r>
            <a:endParaRPr lang="zh-CN" altLang="en-US" sz="2400" b="1"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4060" y="3087370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HP Simplified Jpan" panose="020B0500000000000000" charset="-122"/>
                <a:ea typeface="HP Simplified Jpan" panose="020B0500000000000000" charset="-122"/>
              </a:rPr>
              <a:t>Symbolic links</a:t>
            </a:r>
            <a:endParaRPr lang="en-US" altLang="zh-CN" sz="2400" b="1"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3" name="图片 2" descr="lab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2255" y="1382395"/>
            <a:ext cx="4876800" cy="4991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7555" y="2317115"/>
            <a:ext cx="3065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修改</a:t>
            </a:r>
            <a:r>
              <a:rPr lang="zh-CN" altLang="en-US" b="1">
                <a:solidFill>
                  <a:srgbClr val="74B3FB"/>
                </a:solidFill>
              </a:rPr>
              <a:t>dinode</a:t>
            </a:r>
            <a:r>
              <a:rPr lang="en-US" altLang="zh-CN"/>
              <a:t>&amp;</a:t>
            </a:r>
            <a:r>
              <a:rPr lang="en-US" altLang="zh-CN" b="1">
                <a:solidFill>
                  <a:srgbClr val="74B3FB"/>
                </a:solidFill>
              </a:rPr>
              <a:t>inode</a:t>
            </a:r>
            <a:r>
              <a:rPr lang="zh-CN" altLang="en-US"/>
              <a:t>数据结构</a:t>
            </a:r>
            <a:endParaRPr lang="zh-CN" altLang="en-US"/>
          </a:p>
          <a:p>
            <a:r>
              <a:rPr lang="zh-CN" altLang="en-US"/>
              <a:t>补充二级页表的寻找与释放</a:t>
            </a:r>
            <a:endParaRPr lang="en-US" altLang="zh-CN"/>
          </a:p>
        </p:txBody>
      </p:sp>
      <p:pic>
        <p:nvPicPr>
          <p:cNvPr id="8" name="图片 7" descr="未命名文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3759835"/>
            <a:ext cx="925195" cy="237934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521460" y="4174490"/>
            <a:ext cx="2948940" cy="1986280"/>
            <a:chOff x="2396" y="6392"/>
            <a:chExt cx="4644" cy="312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6" y="6392"/>
              <a:ext cx="4529" cy="2806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396" y="9134"/>
              <a:ext cx="4644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000" b="1">
                  <a:solidFill>
                    <a:srgbClr val="74B3FB"/>
                  </a:solidFill>
                </a:rPr>
                <a:t>11</a:t>
              </a:r>
              <a:r>
                <a:rPr lang="zh-CN" altLang="en-US" sz="1000"/>
                <a:t>个直接地址</a:t>
              </a:r>
              <a:r>
                <a:rPr lang="en-US" altLang="zh-CN" sz="1000"/>
                <a:t> </a:t>
              </a:r>
              <a:r>
                <a:rPr lang="zh-CN" altLang="en-US" sz="1000" b="1">
                  <a:solidFill>
                    <a:srgbClr val="74B3FB"/>
                  </a:solidFill>
                </a:rPr>
                <a:t>1</a:t>
              </a:r>
              <a:r>
                <a:rPr lang="zh-CN" altLang="en-US" sz="1000"/>
                <a:t>个一级间接地址</a:t>
              </a:r>
              <a:r>
                <a:rPr lang="en-US" altLang="zh-CN" sz="1000"/>
                <a:t> </a:t>
              </a:r>
              <a:r>
                <a:rPr lang="zh-CN" altLang="en-US" sz="1000" b="1">
                  <a:solidFill>
                    <a:srgbClr val="74B3FB"/>
                  </a:solidFill>
                </a:rPr>
                <a:t>1</a:t>
              </a:r>
              <a:r>
                <a:rPr lang="zh-CN" altLang="en-US" sz="1000"/>
                <a:t>个二级间接地址</a:t>
              </a:r>
              <a:endParaRPr lang="zh-CN" altLang="en-US" sz="100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481455" y="3822065"/>
            <a:ext cx="2905125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700" b="1">
                <a:solidFill>
                  <a:srgbClr val="74B3FB"/>
                </a:solidFill>
              </a:rPr>
              <a:t>sys_symlink</a:t>
            </a:r>
            <a:r>
              <a:rPr lang="en-US" altLang="zh-CN" sz="1700" b="1">
                <a:solidFill>
                  <a:srgbClr val="74B3FB"/>
                </a:solidFill>
              </a:rPr>
              <a:t>()</a:t>
            </a:r>
            <a:r>
              <a:rPr lang="zh-CN" altLang="en-US" sz="1700">
                <a:solidFill>
                  <a:schemeClr val="tx1"/>
                </a:solidFill>
              </a:rPr>
              <a:t>创建符号链接</a:t>
            </a:r>
            <a:endParaRPr lang="zh-CN" altLang="en-US" sz="1700">
              <a:solidFill>
                <a:schemeClr val="tx1"/>
              </a:solidFill>
            </a:endParaRPr>
          </a:p>
        </p:txBody>
      </p:sp>
      <p:pic>
        <p:nvPicPr>
          <p:cNvPr id="14" name="图片 13" descr="校徽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Lab10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Mmap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2328" y="1750695"/>
            <a:ext cx="3806825" cy="460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mmap &amp; </a:t>
            </a:r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munmap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3" name="图片 2" descr="lab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6725" y="1421130"/>
            <a:ext cx="4951095" cy="5028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73" y="2626360"/>
            <a:ext cx="2629535" cy="1634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7400" y="2262505"/>
            <a:ext cx="1376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b="1">
                <a:solidFill>
                  <a:srgbClr val="74B3FB"/>
                </a:solidFill>
              </a:rPr>
              <a:t>VMA</a:t>
            </a:r>
            <a:r>
              <a:rPr lang="zh-CN" altLang="en-US"/>
              <a:t>结构体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2325" y="4496435"/>
            <a:ext cx="38468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74B3FB"/>
                </a:solidFill>
              </a:rPr>
              <a:t>mmap</a:t>
            </a:r>
            <a:endParaRPr lang="en-US" altLang="zh-CN" b="1">
              <a:solidFill>
                <a:srgbClr val="74B3FB"/>
              </a:solidFill>
            </a:endParaRPr>
          </a:p>
          <a:p>
            <a:pPr algn="ctr"/>
            <a:r>
              <a:rPr lang="zh-CN" altLang="en-US"/>
              <a:t>权限</a:t>
            </a:r>
            <a:r>
              <a:rPr lang="zh-CN" altLang="en-US"/>
              <a:t>匹配</a:t>
            </a:r>
            <a:endParaRPr lang="zh-CN" altLang="en-US"/>
          </a:p>
          <a:p>
            <a:pPr algn="ctr"/>
            <a:r>
              <a:rPr lang="zh-CN" altLang="en-US"/>
              <a:t>找到空闲的</a:t>
            </a:r>
            <a:r>
              <a:rPr lang="en-US" altLang="zh-CN"/>
              <a:t>VMA</a:t>
            </a:r>
            <a:r>
              <a:rPr lang="zh-CN" altLang="en-US"/>
              <a:t>区域设置映射</a:t>
            </a:r>
            <a:r>
              <a:rPr lang="zh-CN" altLang="en-US"/>
              <a:t>信息</a:t>
            </a:r>
            <a:endParaRPr lang="zh-CN" altLang="en-US"/>
          </a:p>
          <a:p>
            <a:pPr algn="ctr"/>
            <a:r>
              <a:rPr lang="en-US" altLang="zh-CN" b="1">
                <a:solidFill>
                  <a:srgbClr val="74B3FB"/>
                </a:solidFill>
                <a:effectLst/>
              </a:rPr>
              <a:t>munmap</a:t>
            </a:r>
            <a:endParaRPr lang="zh-CN" altLang="en-US"/>
          </a:p>
          <a:p>
            <a:pPr algn="ctr"/>
            <a:r>
              <a:rPr lang="zh-CN" altLang="en-US"/>
              <a:t>找到删除的</a:t>
            </a:r>
            <a:r>
              <a:rPr lang="en-US" altLang="zh-CN"/>
              <a:t>VMA</a:t>
            </a:r>
            <a:r>
              <a:rPr lang="zh-CN" altLang="en-US"/>
              <a:t>区域</a:t>
            </a:r>
            <a:endParaRPr lang="zh-CN" altLang="en-US"/>
          </a:p>
          <a:p>
            <a:pPr algn="ctr"/>
            <a:r>
              <a:rPr lang="zh-CN" altLang="en-US"/>
              <a:t>取消映射、处理共享型</a:t>
            </a:r>
            <a:r>
              <a:rPr lang="zh-CN" altLang="en-US"/>
              <a:t>映射</a:t>
            </a:r>
            <a:endParaRPr lang="zh-CN" altLang="en-US"/>
          </a:p>
        </p:txBody>
      </p:sp>
      <p:pic>
        <p:nvPicPr>
          <p:cNvPr id="10" name="图片 9" descr="校徽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1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3"/>
            </p:custDataLst>
          </p:nvPr>
        </p:nvSpPr>
        <p:spPr>
          <a:xfrm>
            <a:off x="0" y="0"/>
            <a:ext cx="4210379" cy="787400"/>
          </a:xfrm>
          <a:custGeom>
            <a:avLst/>
            <a:gdLst>
              <a:gd name="connsiteX0" fmla="*/ 0 w 4210379"/>
              <a:gd name="connsiteY0" fmla="*/ 0 h 787400"/>
              <a:gd name="connsiteX1" fmla="*/ 3828672 w 4210379"/>
              <a:gd name="connsiteY1" fmla="*/ 0 h 787400"/>
              <a:gd name="connsiteX2" fmla="*/ 4210379 w 4210379"/>
              <a:gd name="connsiteY2" fmla="*/ 787400 h 787400"/>
              <a:gd name="connsiteX3" fmla="*/ 0 w 4210379"/>
              <a:gd name="connsiteY3" fmla="*/ 787400 h 787400"/>
              <a:gd name="connsiteX4" fmla="*/ 0 w 4210379"/>
              <a:gd name="connsiteY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379" h="787400">
                <a:moveTo>
                  <a:pt x="0" y="0"/>
                </a:moveTo>
                <a:lnTo>
                  <a:pt x="3828672" y="0"/>
                </a:lnTo>
                <a:lnTo>
                  <a:pt x="4210379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1" name="任意多边形: 形状 40"/>
          <p:cNvSpPr/>
          <p:nvPr>
            <p:custDataLst>
              <p:tags r:id="rId4"/>
            </p:custDataLst>
          </p:nvPr>
        </p:nvSpPr>
        <p:spPr>
          <a:xfrm>
            <a:off x="3947886" y="0"/>
            <a:ext cx="8244115" cy="787400"/>
          </a:xfrm>
          <a:custGeom>
            <a:avLst/>
            <a:gdLst>
              <a:gd name="connsiteX0" fmla="*/ 0 w 8363329"/>
              <a:gd name="connsiteY0" fmla="*/ 0 h 787400"/>
              <a:gd name="connsiteX1" fmla="*/ 8363329 w 8363329"/>
              <a:gd name="connsiteY1" fmla="*/ 0 h 787400"/>
              <a:gd name="connsiteX2" fmla="*/ 8363329 w 8363329"/>
              <a:gd name="connsiteY2" fmla="*/ 787400 h 787400"/>
              <a:gd name="connsiteX3" fmla="*/ 381707 w 8363329"/>
              <a:gd name="connsiteY3" fmla="*/ 78740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329" h="787400">
                <a:moveTo>
                  <a:pt x="0" y="0"/>
                </a:moveTo>
                <a:lnTo>
                  <a:pt x="8363329" y="0"/>
                </a:lnTo>
                <a:lnTo>
                  <a:pt x="8363329" y="787400"/>
                </a:lnTo>
                <a:lnTo>
                  <a:pt x="381707" y="787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>
            <p:custDataLst>
              <p:tags r:id="rId5"/>
            </p:custDataLst>
          </p:nvPr>
        </p:nvSpPr>
        <p:spPr>
          <a:xfrm flipH="1">
            <a:off x="7981622" y="6070600"/>
            <a:ext cx="4210379" cy="787400"/>
          </a:xfrm>
          <a:custGeom>
            <a:avLst/>
            <a:gdLst>
              <a:gd name="connsiteX0" fmla="*/ 0 w 4210379"/>
              <a:gd name="connsiteY0" fmla="*/ 0 h 787400"/>
              <a:gd name="connsiteX1" fmla="*/ 3828672 w 4210379"/>
              <a:gd name="connsiteY1" fmla="*/ 0 h 787400"/>
              <a:gd name="connsiteX2" fmla="*/ 4210379 w 4210379"/>
              <a:gd name="connsiteY2" fmla="*/ 787400 h 787400"/>
              <a:gd name="connsiteX3" fmla="*/ 0 w 4210379"/>
              <a:gd name="connsiteY3" fmla="*/ 787400 h 787400"/>
              <a:gd name="connsiteX4" fmla="*/ 0 w 4210379"/>
              <a:gd name="connsiteY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379" h="787400">
                <a:moveTo>
                  <a:pt x="0" y="0"/>
                </a:moveTo>
                <a:lnTo>
                  <a:pt x="3828672" y="0"/>
                </a:lnTo>
                <a:lnTo>
                  <a:pt x="4210379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任意多边形: 形状 6"/>
          <p:cNvSpPr/>
          <p:nvPr>
            <p:custDataLst>
              <p:tags r:id="rId6"/>
            </p:custDataLst>
          </p:nvPr>
        </p:nvSpPr>
        <p:spPr>
          <a:xfrm flipH="1">
            <a:off x="0" y="6070600"/>
            <a:ext cx="8244115" cy="787400"/>
          </a:xfrm>
          <a:custGeom>
            <a:avLst/>
            <a:gdLst>
              <a:gd name="connsiteX0" fmla="*/ 0 w 8363329"/>
              <a:gd name="connsiteY0" fmla="*/ 0 h 787400"/>
              <a:gd name="connsiteX1" fmla="*/ 8363329 w 8363329"/>
              <a:gd name="connsiteY1" fmla="*/ 0 h 787400"/>
              <a:gd name="connsiteX2" fmla="*/ 8363329 w 8363329"/>
              <a:gd name="connsiteY2" fmla="*/ 787400 h 787400"/>
              <a:gd name="connsiteX3" fmla="*/ 381707 w 8363329"/>
              <a:gd name="connsiteY3" fmla="*/ 78740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329" h="787400">
                <a:moveTo>
                  <a:pt x="0" y="0"/>
                </a:moveTo>
                <a:lnTo>
                  <a:pt x="8363329" y="0"/>
                </a:lnTo>
                <a:lnTo>
                  <a:pt x="8363329" y="787400"/>
                </a:lnTo>
                <a:lnTo>
                  <a:pt x="381707" y="787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066762" y="1371582"/>
            <a:ext cx="10058476" cy="97155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  <a:endParaRPr lang="zh-CN" altLang="en-US" sz="5200" b="1" spc="36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PA-图片 1" descr="TB2qRDPr5CYBuNkHFCcXXcHtVXa-17141281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17" r="25980"/>
          <a:stretch>
            <a:fillRect/>
          </a:stretch>
        </p:blipFill>
        <p:spPr>
          <a:xfrm>
            <a:off x="-13389969" y="2757700"/>
            <a:ext cx="4289426" cy="2413796"/>
          </a:xfrm>
          <a:prstGeom prst="rect">
            <a:avLst/>
          </a:prstGeom>
          <a:ln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1" name="PA-图片 2" descr="TIM截图2019011418414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3786" r="3786"/>
          <a:stretch>
            <a:fillRect/>
          </a:stretch>
        </p:blipFill>
        <p:spPr>
          <a:xfrm>
            <a:off x="-17724907" y="2757700"/>
            <a:ext cx="4292406" cy="241379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8" name="PA-图片 6" descr="TB24.eWAAOWBuNjSsppXXXPgpXa-171412813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-1007" t="6000" r="1007" b="-782"/>
          <a:stretch>
            <a:fillRect/>
          </a:stretch>
        </p:blipFill>
        <p:spPr>
          <a:xfrm>
            <a:off x="-9055031" y="2757700"/>
            <a:ext cx="4289426" cy="241379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19" name="PA-半闭框 7"/>
          <p:cNvSpPr/>
          <p:nvPr>
            <p:custDataLst>
              <p:tags r:id="rId14"/>
            </p:custDataLst>
          </p:nvPr>
        </p:nvSpPr>
        <p:spPr>
          <a:xfrm flipH="1">
            <a:off x="8028216" y="2729653"/>
            <a:ext cx="255498" cy="255498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dk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PA-半闭框 8"/>
          <p:cNvSpPr/>
          <p:nvPr>
            <p:custDataLst>
              <p:tags r:id="rId15"/>
            </p:custDataLst>
          </p:nvPr>
        </p:nvSpPr>
        <p:spPr>
          <a:xfrm flipV="1">
            <a:off x="3916802" y="4967131"/>
            <a:ext cx="255498" cy="255498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dk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PA-半闭框 8"/>
          <p:cNvSpPr/>
          <p:nvPr>
            <p:custDataLst>
              <p:tags r:id="rId16"/>
            </p:custDataLst>
          </p:nvPr>
        </p:nvSpPr>
        <p:spPr>
          <a:xfrm rot="5400000" flipV="1">
            <a:off x="4042304" y="2729653"/>
            <a:ext cx="255498" cy="255498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dk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PA-半闭框 7"/>
          <p:cNvSpPr/>
          <p:nvPr>
            <p:custDataLst>
              <p:tags r:id="rId17"/>
            </p:custDataLst>
          </p:nvPr>
        </p:nvSpPr>
        <p:spPr>
          <a:xfrm rot="5400000" flipH="1">
            <a:off x="8153718" y="4967131"/>
            <a:ext cx="255498" cy="255498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dk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A-图片 6" descr="TB24.eWAAOWBuNjSsppXXXPgpXa-171412813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1007" t="11132" r="-1007" b="-643"/>
          <a:stretch>
            <a:fillRect/>
          </a:stretch>
        </p:blipFill>
        <p:spPr>
          <a:xfrm>
            <a:off x="-4720094" y="2757700"/>
            <a:ext cx="4289426" cy="241379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24" name="PA-图片 6" descr="TB24.eWAAOWBuNjSsppXXXPgpXa-171412813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l="1007" t="37827" r="-1007" b="-228"/>
          <a:stretch>
            <a:fillRect/>
          </a:stretch>
        </p:blipFill>
        <p:spPr>
          <a:xfrm>
            <a:off x="-385156" y="2758539"/>
            <a:ext cx="4289426" cy="241379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25" name="PA-图片 6" descr="TB24.eWAAOWBuNjSsppXXXPgpXa-171412813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l="1841" t="605" r="32070" b="-605"/>
          <a:stretch>
            <a:fillRect/>
          </a:stretch>
        </p:blipFill>
        <p:spPr>
          <a:xfrm>
            <a:off x="3949780" y="2757700"/>
            <a:ext cx="4292406" cy="2415473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26" name="PA-图片 6" descr="TB24.eWAAOWBuNjSsppXXXPgpXa-171412813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rcRect l="4387" r="4387"/>
          <a:stretch>
            <a:fillRect/>
          </a:stretch>
        </p:blipFill>
        <p:spPr>
          <a:xfrm>
            <a:off x="8284752" y="2757700"/>
            <a:ext cx="4292406" cy="2415473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27" name="PA-图片 6" descr="TB24.eWAAOWBuNjSsppXXXPgpXa-171412813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rcRect l="681" t="15688" r="-681" b="-569"/>
          <a:stretch>
            <a:fillRect/>
          </a:stretch>
        </p:blipFill>
        <p:spPr>
          <a:xfrm>
            <a:off x="12619724" y="2757700"/>
            <a:ext cx="4289426" cy="241379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28" name="PA-图片 6" descr="TB24.eWAAOWBuNjSsppXXXPgpXa-1714128138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rcRect l="583" r="16245"/>
          <a:stretch>
            <a:fillRect/>
          </a:stretch>
        </p:blipFill>
        <p:spPr>
          <a:xfrm>
            <a:off x="16954697" y="2757700"/>
            <a:ext cx="4289426" cy="241379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29" name="PA-图片 6" descr="TB24.eWAAOWBuNjSsppXXXPgpXa-1714128138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rcRect l="-666" t="48595" r="666" b="300"/>
          <a:stretch>
            <a:fillRect/>
          </a:stretch>
        </p:blipFill>
        <p:spPr>
          <a:xfrm>
            <a:off x="21289669" y="2757700"/>
            <a:ext cx="4289426" cy="241379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</p:spTree>
    <p:custDataLst>
      <p:tags r:id="rId3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54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5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5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5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56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55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41285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54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55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55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35182"/>
                                          </p:val>
                                        </p:tav>
                                        <p:tav tm="50000">
                                          <p:val>
                                            <p:fltVal val="1.35182"/>
                                          </p:val>
                                        </p:tav>
                                        <p:tav tm="55000">
                                          <p:val>
                                            <p:fltVal val="-0.352067"/>
                                          </p:val>
                                        </p:tav>
                                        <p:tav tm="60000">
                                          <p:val>
                                            <p:fltVal val="-0.352067"/>
                                          </p:val>
                                        </p:tav>
                                        <p:tav tm="100000">
                                          <p:val>
                                            <p:fltVal val="-1.2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0394"/>
                                          </p:val>
                                        </p:tav>
                                        <p:tav tm="55000">
                                          <p:val>
                                            <p:fltVal val="1.70394"/>
                                          </p:val>
                                        </p:tav>
                                        <p:tav tm="60000">
                                          <p:val>
                                            <p:fltVal val="0.578098"/>
                                          </p:val>
                                        </p:tav>
                                        <p:tav tm="100000">
                                          <p:val>
                                            <p:fltVal val="0.5780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10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11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11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11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112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10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10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111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35182"/>
                                          </p:val>
                                        </p:tav>
                                        <p:tav tm="50000">
                                          <p:val>
                                            <p:fltVal val="1.35182"/>
                                          </p:val>
                                        </p:tav>
                                        <p:tav tm="55000">
                                          <p:val>
                                            <p:fltVal val="-0.352067"/>
                                          </p:val>
                                        </p:tav>
                                        <p:tav tm="60000">
                                          <p:val>
                                            <p:fltVal val="-0.352067"/>
                                          </p:val>
                                        </p:tav>
                                        <p:tav tm="100000">
                                          <p:val>
                                            <p:fltVal val="-1.2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0394"/>
                                          </p:val>
                                        </p:tav>
                                        <p:tav tm="55000">
                                          <p:val>
                                            <p:fltVal val="1.70394"/>
                                          </p:val>
                                        </p:tav>
                                        <p:tav tm="60000">
                                          <p:val>
                                            <p:fltVal val="0.578098"/>
                                          </p:val>
                                        </p:tav>
                                        <p:tav tm="100000">
                                          <p:val>
                                            <p:fltVal val="0.5780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844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6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6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6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6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6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6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6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35182"/>
                                          </p:val>
                                        </p:tav>
                                        <p:tav tm="50000">
                                          <p:val>
                                            <p:fltVal val="1.35182"/>
                                          </p:val>
                                        </p:tav>
                                        <p:tav tm="55000">
                                          <p:val>
                                            <p:fltVal val="-0.352067"/>
                                          </p:val>
                                        </p:tav>
                                        <p:tav tm="60000">
                                          <p:val>
                                            <p:fltVal val="-0.352067"/>
                                          </p:val>
                                        </p:tav>
                                        <p:tav tm="100000">
                                          <p:val>
                                            <p:fltVal val="-1.2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0394"/>
                                          </p:val>
                                        </p:tav>
                                        <p:tav tm="55000">
                                          <p:val>
                                            <p:fltVal val="1.70394"/>
                                          </p:val>
                                        </p:tav>
                                        <p:tav tm="60000">
                                          <p:val>
                                            <p:fltVal val="0.578098"/>
                                          </p:val>
                                        </p:tav>
                                        <p:tav tm="100000">
                                          <p:val>
                                            <p:fltVal val="0.5780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48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48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42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422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422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42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42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422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35182"/>
                                          </p:val>
                                        </p:tav>
                                        <p:tav tm="50000">
                                          <p:val>
                                            <p:fltVal val="1.35182"/>
                                          </p:val>
                                        </p:tav>
                                        <p:tav tm="55000">
                                          <p:val>
                                            <p:fltVal val="-0.352067"/>
                                          </p:val>
                                        </p:tav>
                                        <p:tav tm="60000">
                                          <p:val>
                                            <p:fltVal val="-0.352067"/>
                                          </p:val>
                                        </p:tav>
                                        <p:tav tm="100000">
                                          <p:val>
                                            <p:fltVal val="-1.2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0394"/>
                                          </p:val>
                                        </p:tav>
                                        <p:tav tm="55000">
                                          <p:val>
                                            <p:fltVal val="1.70394"/>
                                          </p:val>
                                        </p:tav>
                                        <p:tav tm="60000">
                                          <p:val>
                                            <p:fltVal val="0.578098"/>
                                          </p:val>
                                        </p:tav>
                                        <p:tav tm="100000">
                                          <p:val>
                                            <p:fltVal val="0.5780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133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133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133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77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777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777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35182"/>
                                          </p:val>
                                        </p:tav>
                                        <p:tav tm="50000">
                                          <p:val>
                                            <p:fltVal val="1.35182"/>
                                          </p:val>
                                        </p:tav>
                                        <p:tav tm="55000">
                                          <p:val>
                                            <p:fltVal val="-0.352067"/>
                                          </p:val>
                                        </p:tav>
                                        <p:tav tm="60000">
                                          <p:val>
                                            <p:fltVal val="-0.352067"/>
                                          </p:val>
                                        </p:tav>
                                        <p:tav tm="100000">
                                          <p:val>
                                            <p:fltVal val="-1.2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0394"/>
                                          </p:val>
                                        </p:tav>
                                        <p:tav tm="55000">
                                          <p:val>
                                            <p:fltVal val="1.70394"/>
                                          </p:val>
                                        </p:tav>
                                        <p:tav tm="60000">
                                          <p:val>
                                            <p:fltVal val="0.578098"/>
                                          </p:val>
                                        </p:tav>
                                        <p:tav tm="100000">
                                          <p:val>
                                            <p:fltVal val="0.5780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77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777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777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500"/>
                            </p:stCondLst>
                            <p:childTnLst>
                              <p:par>
                                <p:cTn id="26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133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133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133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133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35182"/>
                                          </p:val>
                                        </p:tav>
                                        <p:tav tm="50000">
                                          <p:val>
                                            <p:fltVal val="1.35182"/>
                                          </p:val>
                                        </p:tav>
                                        <p:tav tm="55000">
                                          <p:val>
                                            <p:fltVal val="-0.352067"/>
                                          </p:val>
                                        </p:tav>
                                        <p:tav tm="60000">
                                          <p:val>
                                            <p:fltVal val="-0.352067"/>
                                          </p:val>
                                        </p:tav>
                                        <p:tav tm="100000">
                                          <p:val>
                                            <p:fltVal val="-1.2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0394"/>
                                          </p:val>
                                        </p:tav>
                                        <p:tav tm="55000">
                                          <p:val>
                                            <p:fltVal val="1.70394"/>
                                          </p:val>
                                        </p:tav>
                                        <p:tav tm="60000">
                                          <p:val>
                                            <p:fltVal val="0.578098"/>
                                          </p:val>
                                        </p:tav>
                                        <p:tav tm="100000">
                                          <p:val>
                                            <p:fltVal val="0.5780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422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422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42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42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422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488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48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48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35182"/>
                                          </p:val>
                                        </p:tav>
                                        <p:tav tm="50000">
                                          <p:val>
                                            <p:fltVal val="1.35182"/>
                                          </p:val>
                                        </p:tav>
                                        <p:tav tm="55000">
                                          <p:val>
                                            <p:fltVal val="-0.352067"/>
                                          </p:val>
                                        </p:tav>
                                        <p:tav tm="60000">
                                          <p:val>
                                            <p:fltVal val="-0.352067"/>
                                          </p:val>
                                        </p:tav>
                                        <p:tav tm="100000">
                                          <p:val>
                                            <p:fltVal val="-1.2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0394"/>
                                          </p:val>
                                        </p:tav>
                                        <p:tav tm="55000">
                                          <p:val>
                                            <p:fltVal val="1.70394"/>
                                          </p:val>
                                        </p:tav>
                                        <p:tav tm="60000">
                                          <p:val>
                                            <p:fltVal val="0.578098"/>
                                          </p:val>
                                        </p:tav>
                                        <p:tav tm="100000">
                                          <p:val>
                                            <p:fltVal val="0.5780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066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066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066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066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066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066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500"/>
                            </p:stCondLst>
                            <p:childTnLst>
                              <p:par>
                                <p:cTn id="36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844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844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35182"/>
                                          </p:val>
                                        </p:tav>
                                        <p:tav tm="50000">
                                          <p:val>
                                            <p:fltVal val="1.35182"/>
                                          </p:val>
                                        </p:tav>
                                        <p:tav tm="55000">
                                          <p:val>
                                            <p:fltVal val="-0.352067"/>
                                          </p:val>
                                        </p:tav>
                                        <p:tav tm="60000">
                                          <p:val>
                                            <p:fltVal val="-0.352067"/>
                                          </p:val>
                                        </p:tav>
                                        <p:tav tm="100000">
                                          <p:val>
                                            <p:fltVal val="-1.2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0394"/>
                                          </p:val>
                                        </p:tav>
                                        <p:tav tm="55000">
                                          <p:val>
                                            <p:fltVal val="1.70394"/>
                                          </p:val>
                                        </p:tav>
                                        <p:tav tm="60000">
                                          <p:val>
                                            <p:fltVal val="0.578098"/>
                                          </p:val>
                                        </p:tav>
                                        <p:tav tm="100000">
                                          <p:val>
                                            <p:fltVal val="0.5780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711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711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711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7112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710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710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7111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9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35182"/>
                                          </p:val>
                                        </p:tav>
                                        <p:tav tm="50000">
                                          <p:val>
                                            <p:fltVal val="1.35182"/>
                                          </p:val>
                                        </p:tav>
                                        <p:tav tm="55000">
                                          <p:val>
                                            <p:fltVal val="-0.352067"/>
                                          </p:val>
                                        </p:tav>
                                        <p:tav tm="60000">
                                          <p:val>
                                            <p:fltVal val="-0.352067"/>
                                          </p:val>
                                        </p:tav>
                                        <p:tav tm="100000">
                                          <p:val>
                                            <p:fltVal val="-1.2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70394"/>
                                          </p:val>
                                        </p:tav>
                                        <p:tav tm="55000">
                                          <p:val>
                                            <p:fltVal val="1.70394"/>
                                          </p:val>
                                        </p:tav>
                                        <p:tav tm="60000">
                                          <p:val>
                                            <p:fltVal val="0.578098"/>
                                          </p:val>
                                        </p:tav>
                                        <p:tav tm="100000">
                                          <p:val>
                                            <p:fltVal val="0.5780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355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355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355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3556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1222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3555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41285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3554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22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443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2445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3555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3555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82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HP Simplified Jpan" panose="020B0500000000000000" charset="-122"/>
              </a:rPr>
              <a:t>参考资料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  <a:cs typeface="HP Simplified Jpan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4625" y="16891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5645" y="1602740"/>
            <a:ext cx="1029017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74B3FB"/>
                </a:solidFill>
                <a:latin typeface="微软雅黑" panose="020B0503020204020204" charset="-122"/>
                <a:ea typeface="微软雅黑" panose="020B0503020204020204" charset="-122"/>
                <a:cs typeface="HP Simplified Jpan" panose="020B0500000000000000" charset="-122"/>
              </a:rPr>
              <a:t>开源仓库</a:t>
            </a:r>
            <a:endParaRPr lang="zh-CN" altLang="en-US" sz="2000" b="1">
              <a:solidFill>
                <a:srgbClr val="74B3FB"/>
              </a:solidFill>
              <a:latin typeface="微软雅黑" panose="020B0503020204020204" charset="-122"/>
              <a:ea typeface="微软雅黑" panose="020B0503020204020204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https://github.com/PKUFlyingPig/MIT6.S081-2020fall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https://github.com/jlu-xiurui/MIT6.S081-2021-FALL/blob/master/lab8-ne</a:t>
            </a:r>
            <a:r>
              <a:rPr lang="en-US" altLang="zh-CN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t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https://github.com/Pikachudy/xv6-labs-2021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https://github.com/onevfall/MIT-6.S081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https://github.com/Baokker/my_xv6_lab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  <a:p>
            <a:r>
              <a:rPr lang="zh-CN" altLang="en-US" sz="2000" b="1">
                <a:solidFill>
                  <a:srgbClr val="74B3FB"/>
                </a:solidFill>
                <a:latin typeface="微软雅黑" panose="020B0503020204020204" charset="-122"/>
                <a:ea typeface="微软雅黑" panose="020B0503020204020204" charset="-122"/>
                <a:cs typeface="HP Simplified Jpan" panose="020B0500000000000000" charset="-122"/>
              </a:rPr>
              <a:t>参考教程</a:t>
            </a:r>
            <a:endParaRPr lang="zh-CN" altLang="en-US" sz="2000" b="1">
              <a:solidFill>
                <a:srgbClr val="74B3FB"/>
              </a:solidFill>
              <a:latin typeface="微软雅黑" panose="020B0503020204020204" charset="-122"/>
              <a:ea typeface="微软雅黑" panose="020B0503020204020204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HP Simplified Jpan" panose="020B0500000000000000" charset="-122"/>
              </a:rPr>
              <a:t>官网</a:t>
            </a:r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：https://pdos.csail.mit.edu/6.828/2021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HP Simplified Jpan" panose="020B0500000000000000" charset="-122"/>
              </a:rPr>
              <a:t>汉化</a:t>
            </a:r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：http://xv6.dgs.zone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HP Simplified Jpan" panose="020B0500000000000000" charset="-122"/>
              </a:rPr>
              <a:t>笔记</a:t>
            </a:r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：https://fanxiao.tech/posts/2021-03-02-mit-6s081-notes/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HP Simplified Jpan" panose="020B0500000000000000" charset="-122"/>
              </a:rPr>
              <a:t>课程翻译</a:t>
            </a:r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：https://mit-public-courses-cn-translatio.gitbook.io/mit6-s081/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HP Simplified Jpan" panose="020B0500000000000000" charset="-122"/>
              </a:rPr>
              <a:t>视频教程</a:t>
            </a:r>
            <a:r>
              <a:rPr lang="zh-CN" altLang="en-US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：https://www.bilibili.com/video/BV1Qi4y1o7tN/?spm_id_from=333.788&amp;vd_source=54848bbaacc95a6670b0f8ac0228b019</a:t>
            </a:r>
            <a:endParaRPr lang="zh-CN" altLang="en-US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pic>
        <p:nvPicPr>
          <p:cNvPr id="10" name="图片 9" descr="校徽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rgbClr val="74B3FB"/>
                </a:solidFill>
              </a:rPr>
              <a:t>感谢观看</a:t>
            </a:r>
            <a:endParaRPr lang="zh-CN" altLang="en-US">
              <a:solidFill>
                <a:srgbClr val="74B3FB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2023/07/29</a:t>
            </a:r>
            <a:endParaRPr lang="en-US" altLang="zh-CN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5" name="图片 4" descr="校徽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Lab2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S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ystem 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C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alls</a:t>
            </a:r>
            <a:endParaRPr lang="zh-CN" altLang="en-US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7398" y="164020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System call tracing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7398" y="229552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Sysinfo 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3" name="图片 2" descr="la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040" y="1313815"/>
            <a:ext cx="5507355" cy="5328920"/>
          </a:xfrm>
          <a:prstGeom prst="rect">
            <a:avLst/>
          </a:prstGeom>
        </p:spPr>
      </p:pic>
      <p:pic>
        <p:nvPicPr>
          <p:cNvPr id="5" name="图片 4" descr="校徽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Lab2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S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ystem 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C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alls</a:t>
            </a:r>
            <a:endParaRPr lang="zh-CN" altLang="en-US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7398" y="164020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System call tracing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2216150"/>
            <a:ext cx="5172075" cy="1109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62675" y="2448560"/>
            <a:ext cx="4787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在</a:t>
            </a:r>
            <a:r>
              <a:rPr lang="en-US" altLang="zh-CN" b="1">
                <a:solidFill>
                  <a:srgbClr val="0066FF"/>
                </a:solidFill>
              </a:rPr>
              <a:t>proc</a:t>
            </a:r>
            <a:r>
              <a:rPr lang="zh-CN" altLang="en-US"/>
              <a:t>进程控制块中设置proc-&gt;trace_mask标记输入进来的掩码，实现参数</a:t>
            </a:r>
            <a:r>
              <a:rPr lang="zh-CN" altLang="en-US"/>
              <a:t>传递</a:t>
            </a:r>
            <a:endParaRPr lang="zh-CN" altLang="en-US"/>
          </a:p>
        </p:txBody>
      </p:sp>
      <p:pic>
        <p:nvPicPr>
          <p:cNvPr id="10" name="图片 9" descr="image-202307121632497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95" y="4228465"/>
            <a:ext cx="4097020" cy="2402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" y="3590290"/>
            <a:ext cx="5173345" cy="638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10300" y="3532505"/>
            <a:ext cx="40462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与</a:t>
            </a:r>
            <a:r>
              <a:rPr lang="zh-CN" altLang="en-US" b="1">
                <a:solidFill>
                  <a:srgbClr val="0066FF"/>
                </a:solidFill>
              </a:rPr>
              <a:t>freeproc()</a:t>
            </a:r>
            <a:r>
              <a:rPr lang="zh-CN" altLang="en-US"/>
              <a:t>有关，</a:t>
            </a:r>
            <a:endParaRPr lang="zh-CN" altLang="en-US"/>
          </a:p>
          <a:p>
            <a:r>
              <a:rPr lang="zh-CN" altLang="en-US"/>
              <a:t>释放进程时需要重置变量的值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4177665"/>
            <a:ext cx="3723005" cy="2504440"/>
          </a:xfrm>
          <a:prstGeom prst="rect">
            <a:avLst/>
          </a:prstGeom>
        </p:spPr>
      </p:pic>
      <p:pic>
        <p:nvPicPr>
          <p:cNvPr id="3" name="图片 2" descr="校徽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Lab2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S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ystem 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C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alls</a:t>
            </a:r>
            <a:endParaRPr lang="zh-CN" altLang="en-US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5488" y="157416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Sysinfo 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805" y="2215515"/>
            <a:ext cx="4972050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090" y="2215515"/>
            <a:ext cx="4972685" cy="679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65" y="2964180"/>
            <a:ext cx="4432935" cy="11068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25805" y="3044190"/>
            <a:ext cx="52044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①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了解kernel/sysfile.c中的 `sys_fstat()` 与kernel/file.c中的`filestat()`的</a:t>
            </a:r>
            <a:r>
              <a:rPr lang="zh-CN" altLang="en-US" b="1">
                <a:solidFill>
                  <a:srgbClr val="74B3FB"/>
                </a:solidFill>
                <a:sym typeface="+mn-ea"/>
              </a:rPr>
              <a:t>作用和实现原理</a:t>
            </a:r>
            <a:endParaRPr lang="zh-CN" altLang="en-US" b="1">
              <a:solidFill>
                <a:srgbClr val="0066FF"/>
              </a:solidFill>
            </a:endParaRPr>
          </a:p>
          <a:p>
            <a:r>
              <a:rPr lang="zh-CN" altLang="en-US">
                <a:sym typeface="+mn-ea"/>
              </a:rPr>
              <a:t>② </a:t>
            </a:r>
            <a:r>
              <a:rPr lang="zh-CN" altLang="en-US" b="1">
                <a:solidFill>
                  <a:srgbClr val="74B3FB"/>
                </a:solidFill>
                <a:sym typeface="+mn-ea"/>
              </a:rPr>
              <a:t>编写测试函数</a:t>
            </a:r>
            <a:r>
              <a:rPr lang="en-US" altLang="zh-CN">
                <a:sym typeface="+mn-ea"/>
              </a:rPr>
              <a:t>以测试是否真正理解</a:t>
            </a:r>
            <a:endParaRPr lang="en-US" altLang="zh-CN"/>
          </a:p>
          <a:p>
            <a:r>
              <a:rPr lang="zh-CN" altLang="en-US">
                <a:sym typeface="+mn-ea"/>
              </a:rPr>
              <a:t>③</a:t>
            </a:r>
            <a:r>
              <a:rPr lang="en-US" altLang="zh-CN" b="1">
                <a:solidFill>
                  <a:srgbClr val="74B3FB"/>
                </a:solidFill>
                <a:sym typeface="+mn-ea"/>
              </a:rPr>
              <a:t> </a:t>
            </a:r>
            <a:r>
              <a:rPr lang="zh-CN" altLang="en-US" b="1">
                <a:solidFill>
                  <a:srgbClr val="74B3FB"/>
                </a:solidFill>
                <a:sym typeface="+mn-ea"/>
              </a:rPr>
              <a:t>编写代码</a:t>
            </a:r>
            <a:r>
              <a:rPr lang="en-US" altLang="zh-CN">
                <a:sym typeface="+mn-ea"/>
              </a:rPr>
              <a:t>，以获得`info.nproc`与`info.freemem`</a:t>
            </a:r>
            <a:endParaRPr lang="en-US" altLang="zh-CN"/>
          </a:p>
          <a:p>
            <a:r>
              <a:rPr lang="zh-CN" altLang="en-US">
                <a:sym typeface="+mn-ea"/>
              </a:rPr>
              <a:t>④</a:t>
            </a:r>
            <a:r>
              <a:rPr lang="en-US" altLang="zh-CN">
                <a:sym typeface="+mn-ea"/>
              </a:rPr>
              <a:t> 在`kernel/sysproc.c`中</a:t>
            </a:r>
            <a:r>
              <a:rPr lang="zh-CN" altLang="en-US" b="1">
                <a:solidFill>
                  <a:srgbClr val="74B3FB"/>
                </a:solidFill>
                <a:sym typeface="+mn-ea"/>
              </a:rPr>
              <a:t>导入并应用</a:t>
            </a:r>
            <a:r>
              <a:rPr lang="en-US" altLang="zh-CN">
                <a:sym typeface="+mn-ea"/>
              </a:rPr>
              <a:t>对应的函数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5805" y="4654550"/>
            <a:ext cx="49720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int </a:t>
            </a:r>
            <a:endParaRPr lang="zh-CN" altLang="en-US" b="1"/>
          </a:p>
          <a:p>
            <a:r>
              <a:rPr lang="zh-CN" altLang="en-US" b="1"/>
              <a:t>copyout(</a:t>
            </a:r>
            <a:r>
              <a:rPr lang="en-US" altLang="zh-CN" b="1"/>
              <a:t> </a:t>
            </a:r>
            <a:r>
              <a:rPr lang="zh-CN" altLang="en-US" b="1"/>
              <a:t>pagetable_t </a:t>
            </a:r>
            <a:r>
              <a:rPr lang="zh-CN" altLang="en-US" b="1">
                <a:solidFill>
                  <a:srgbClr val="74B3FB"/>
                </a:solidFill>
              </a:rPr>
              <a:t>pagetable</a:t>
            </a:r>
            <a:r>
              <a:rPr lang="zh-CN" altLang="en-US" b="1"/>
              <a:t>, uint64 </a:t>
            </a:r>
            <a:r>
              <a:rPr lang="zh-CN" altLang="en-US" b="1">
                <a:solidFill>
                  <a:srgbClr val="74B3FB"/>
                </a:solidFill>
              </a:rPr>
              <a:t>dstva</a:t>
            </a:r>
            <a:r>
              <a:rPr lang="zh-CN" altLang="en-US" b="1"/>
              <a:t>, char *</a:t>
            </a:r>
            <a:r>
              <a:rPr lang="zh-CN" altLang="en-US" b="1">
                <a:solidFill>
                  <a:srgbClr val="74B3FB"/>
                </a:solidFill>
              </a:rPr>
              <a:t>src</a:t>
            </a:r>
            <a:r>
              <a:rPr lang="zh-CN" altLang="en-US" b="1"/>
              <a:t>, uint64 </a:t>
            </a:r>
            <a:r>
              <a:rPr lang="zh-CN" altLang="en-US" b="1">
                <a:solidFill>
                  <a:srgbClr val="74B3FB"/>
                </a:solidFill>
              </a:rPr>
              <a:t>len</a:t>
            </a:r>
            <a:r>
              <a:rPr lang="zh-CN" altLang="en-US" b="1"/>
              <a:t>);</a:t>
            </a:r>
            <a:endParaRPr lang="zh-CN" altLang="en-US" b="1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210" y="4267835"/>
            <a:ext cx="3306445" cy="1694815"/>
          </a:xfrm>
          <a:prstGeom prst="rect">
            <a:avLst/>
          </a:prstGeom>
        </p:spPr>
      </p:pic>
      <p:pic>
        <p:nvPicPr>
          <p:cNvPr id="5" name="图片 4" descr="校徽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Lab3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Page T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ables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060" y="2502535"/>
            <a:ext cx="3112770" cy="460375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Print a page table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4060" y="3254375"/>
            <a:ext cx="3112770" cy="82994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Detecting which pages have been accessed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4060" y="1750695"/>
            <a:ext cx="3112770" cy="460375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Speed up system calls 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9" name="图片 8" descr="lab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780" y="1219835"/>
            <a:ext cx="5139055" cy="5085715"/>
          </a:xfrm>
          <a:prstGeom prst="rect">
            <a:avLst/>
          </a:prstGeom>
        </p:spPr>
      </p:pic>
      <p:pic>
        <p:nvPicPr>
          <p:cNvPr id="3" name="图片 2" descr="校徽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Lab3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Page T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ables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4060" y="1750695"/>
            <a:ext cx="3112770" cy="460375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HP Simplified Jpan" panose="020B0500000000000000" charset="-122"/>
                <a:ea typeface="HP Simplified Jpan" panose="020B0500000000000000" charset="-122"/>
              </a:rPr>
              <a:t>Speed up system calls </a:t>
            </a:r>
            <a:endParaRPr lang="en-US" altLang="zh-CN" sz="2400" b="1"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835" y="2376805"/>
            <a:ext cx="2902585" cy="36506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2020" y="6193155"/>
            <a:ext cx="2760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仿照</a:t>
            </a:r>
            <a:r>
              <a:rPr lang="en-US" altLang="zh-CN" b="1">
                <a:solidFill>
                  <a:srgbClr val="74B3FB"/>
                </a:solidFill>
              </a:rPr>
              <a:t>TRAPFRAME</a:t>
            </a:r>
            <a:r>
              <a:rPr lang="zh-CN" altLang="en-US"/>
              <a:t>的</a:t>
            </a:r>
            <a:r>
              <a:rPr lang="zh-CN" altLang="en-US"/>
              <a:t>来写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538345" y="1559560"/>
            <a:ext cx="6155690" cy="2329180"/>
            <a:chOff x="7260" y="1876"/>
            <a:chExt cx="9694" cy="366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0" y="1876"/>
              <a:ext cx="9694" cy="3012"/>
            </a:xfrm>
            <a:prstGeom prst="rect">
              <a:avLst/>
            </a:prstGeom>
          </p:spPr>
        </p:pic>
        <p:pic>
          <p:nvPicPr>
            <p:cNvPr id="12" name="图片 11" descr="image-202307132106436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0" y="2404"/>
              <a:ext cx="9695" cy="3140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560" y="3916680"/>
            <a:ext cx="5935345" cy="15582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r="907" b="64834"/>
          <a:stretch>
            <a:fillRect/>
          </a:stretch>
        </p:blipFill>
        <p:spPr>
          <a:xfrm>
            <a:off x="4878070" y="5516880"/>
            <a:ext cx="5393690" cy="848360"/>
          </a:xfrm>
          <a:prstGeom prst="rect">
            <a:avLst/>
          </a:prstGeom>
        </p:spPr>
      </p:pic>
      <p:pic>
        <p:nvPicPr>
          <p:cNvPr id="5" name="图片 4" descr="校徽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Lab3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Page T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ables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8330" y="1313815"/>
            <a:ext cx="5652770" cy="46037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Detecting which pages have been accessed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1028"/>
          <a:stretch>
            <a:fillRect/>
          </a:stretch>
        </p:blipFill>
        <p:spPr>
          <a:xfrm>
            <a:off x="608330" y="1893570"/>
            <a:ext cx="3754120" cy="3070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330" y="5083175"/>
            <a:ext cx="4235450" cy="13989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700"/>
              <a:t>输入来自</a:t>
            </a:r>
            <a:r>
              <a:rPr lang="zh-CN" altLang="en-US" sz="1700" b="1"/>
              <a:t>用户输入</a:t>
            </a:r>
            <a:r>
              <a:rPr lang="zh-CN" altLang="en-US" sz="1700"/>
              <a:t>：</a:t>
            </a:r>
            <a:endParaRPr lang="zh-CN" altLang="en-US" sz="1700"/>
          </a:p>
          <a:p>
            <a:pPr algn="l"/>
            <a:r>
              <a:rPr lang="zh-CN" altLang="en-US" sz="1700"/>
              <a:t>使用</a:t>
            </a:r>
            <a:r>
              <a:rPr lang="zh-CN" altLang="en-US" sz="1700" b="1">
                <a:solidFill>
                  <a:srgbClr val="74B3FB"/>
                </a:solidFill>
              </a:rPr>
              <a:t>argv</a:t>
            </a:r>
            <a:r>
              <a:rPr lang="zh-CN" altLang="en-US" sz="1700"/>
              <a:t>来以字符串的形式获得输入，</a:t>
            </a:r>
            <a:endParaRPr lang="zh-CN" altLang="en-US" sz="1700"/>
          </a:p>
          <a:p>
            <a:pPr algn="l"/>
            <a:r>
              <a:rPr lang="zh-CN" altLang="en-US" sz="1700"/>
              <a:t>[0]表示执行的操作，</a:t>
            </a:r>
            <a:r>
              <a:rPr lang="en-US" altLang="zh-CN" sz="1700"/>
              <a:t>[1..]</a:t>
            </a:r>
            <a:r>
              <a:rPr lang="zh-CN" altLang="en-US" sz="1700"/>
              <a:t>表示其他输入参数</a:t>
            </a:r>
            <a:endParaRPr lang="zh-CN" altLang="en-US" sz="1700"/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700"/>
              <a:t>输入来自</a:t>
            </a:r>
            <a:r>
              <a:rPr lang="zh-CN" altLang="en-US" sz="1700" b="1"/>
              <a:t>系统调用</a:t>
            </a:r>
            <a:r>
              <a:rPr lang="zh-CN" altLang="en-US" sz="1700"/>
              <a:t>：</a:t>
            </a:r>
            <a:endParaRPr lang="zh-CN" altLang="en-US" sz="1700"/>
          </a:p>
          <a:p>
            <a:pPr algn="l"/>
            <a:r>
              <a:rPr lang="zh-CN" altLang="en-US" sz="1700"/>
              <a:t>用</a:t>
            </a:r>
            <a:r>
              <a:rPr lang="zh-CN" altLang="en-US" sz="1700" b="1">
                <a:solidFill>
                  <a:srgbClr val="74B3FB"/>
                </a:solidFill>
              </a:rPr>
              <a:t>argaddr()</a:t>
            </a:r>
            <a:r>
              <a:rPr lang="zh-CN" altLang="en-US" sz="1700"/>
              <a:t>和</a:t>
            </a:r>
            <a:r>
              <a:rPr lang="zh-CN" altLang="en-US" sz="1700" b="1">
                <a:solidFill>
                  <a:srgbClr val="74B3FB"/>
                </a:solidFill>
              </a:rPr>
              <a:t>argint()</a:t>
            </a:r>
            <a:r>
              <a:rPr lang="zh-CN" altLang="en-US" sz="1700"/>
              <a:t>【从0开始】</a:t>
            </a:r>
            <a:endParaRPr lang="zh-CN" altLang="en-US" sz="1700"/>
          </a:p>
        </p:txBody>
      </p:sp>
      <p:grpSp>
        <p:nvGrpSpPr>
          <p:cNvPr id="20" name="组合 19"/>
          <p:cNvGrpSpPr/>
          <p:nvPr/>
        </p:nvGrpSpPr>
        <p:grpSpPr>
          <a:xfrm>
            <a:off x="5316855" y="2211070"/>
            <a:ext cx="6532880" cy="3495675"/>
            <a:chOff x="8363" y="2982"/>
            <a:chExt cx="10288" cy="550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3" y="2982"/>
              <a:ext cx="5308" cy="550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71" y="7415"/>
              <a:ext cx="4981" cy="1072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1" y="2982"/>
              <a:ext cx="4981" cy="4434"/>
            </a:xfrm>
            <a:prstGeom prst="rect">
              <a:avLst/>
            </a:prstGeom>
          </p:spPr>
        </p:pic>
      </p:grpSp>
      <p:pic>
        <p:nvPicPr>
          <p:cNvPr id="3" name="图片 2" descr="校徽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Lab4</a:t>
            </a:r>
            <a:r>
              <a:rPr lang="zh-CN" altLang="en-US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：</a:t>
            </a:r>
            <a:r>
              <a:rPr lang="en-US" altLang="zh-CN" sz="4000">
                <a:latin typeface="HP Simplified Jpan" panose="020B0500000000000000" charset="-122"/>
                <a:ea typeface="HP Simplified Jpan" panose="020B0500000000000000" charset="-122"/>
                <a:cs typeface="HP Simplified Jpan" panose="020B0500000000000000" charset="-122"/>
              </a:rPr>
              <a:t>Traps</a:t>
            </a:r>
            <a:endParaRPr lang="en-US" altLang="zh-CN" sz="4000">
              <a:latin typeface="HP Simplified Jpan" panose="020B0500000000000000" charset="-122"/>
              <a:ea typeface="HP Simplified Jpan" panose="020B0500000000000000" charset="-122"/>
              <a:cs typeface="HP Simplified Jpan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060" y="1750695"/>
            <a:ext cx="3112770" cy="460375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RISC-V assembly</a:t>
            </a:r>
            <a:endParaRPr lang="zh-CN" altLang="en-US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4060" y="2406015"/>
            <a:ext cx="3112770" cy="460375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Backtrace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4060" y="3061335"/>
            <a:ext cx="3112770" cy="46037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HP Simplified Jpan" panose="020B0500000000000000" charset="-122"/>
                <a:ea typeface="HP Simplified Jpan" panose="020B0500000000000000" charset="-122"/>
              </a:rPr>
              <a:t>Alarm</a:t>
            </a:r>
            <a:endParaRPr lang="en-US" altLang="zh-CN" sz="2400" b="1">
              <a:solidFill>
                <a:schemeClr val="tx1"/>
              </a:solidFill>
              <a:latin typeface="HP Simplified Jpan" panose="020B0500000000000000" charset="-122"/>
              <a:ea typeface="HP Simplified Jpan" panose="020B0500000000000000" charset="-122"/>
            </a:endParaRPr>
          </a:p>
        </p:txBody>
      </p:sp>
      <p:pic>
        <p:nvPicPr>
          <p:cNvPr id="14" name="图片 13" descr="lab4-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9453" y="3716655"/>
            <a:ext cx="3181985" cy="2854960"/>
          </a:xfrm>
          <a:prstGeom prst="rect">
            <a:avLst/>
          </a:prstGeom>
        </p:spPr>
      </p:pic>
      <p:pic>
        <p:nvPicPr>
          <p:cNvPr id="9" name="图片 8" descr="lab4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47845" y="1750695"/>
            <a:ext cx="7310755" cy="4324350"/>
          </a:xfrm>
          <a:prstGeom prst="rect">
            <a:avLst/>
          </a:prstGeom>
        </p:spPr>
      </p:pic>
      <p:pic>
        <p:nvPicPr>
          <p:cNvPr id="16" name="图片 15" descr="校徽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120120" y="0"/>
            <a:ext cx="1071880" cy="1071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154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163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7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7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7"/>
  <p:tag name="KSO_WM_TEMPLATE_MASTER_THUMB_INDEX" val="12"/>
  <p:tag name="KSO_WM_TEMPLATE_THUMBS_INDEX" val="1、4、7、8、10、11、12、13、15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5_1*a*1"/>
  <p:tag name="KSO_WM_TEMPLATE_CATEGORY" val="custom"/>
  <p:tag name="KSO_WM_TEMPLATE_INDEX" val="20205175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ID" val="custom20205175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5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198.xml><?xml version="1.0" encoding="utf-8"?>
<p:tagLst xmlns:p="http://schemas.openxmlformats.org/presentationml/2006/main">
  <p:tag name="KSO_WM_UNIT_PLACING_PICTURE_USER_VIEWPORT" val="{&quot;height&quot;:6225,&quot;width&quot;:4950}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01.xml><?xml version="1.0" encoding="utf-8"?>
<p:tagLst xmlns:p="http://schemas.openxmlformats.org/presentationml/2006/main">
  <p:tag name="KSO_WM_UNIT_PLACING_PICTURE_USER_VIEWPORT" val="{&quot;height&quot;:5410,&quot;width&quot;:6030}"/>
</p:tagLst>
</file>

<file path=ppt/tags/tag202.xml><?xml version="1.0" encoding="utf-8"?>
<p:tagLst xmlns:p="http://schemas.openxmlformats.org/presentationml/2006/main">
  <p:tag name="KSO_WM_UNIT_PLACING_PICTURE_USER_VIEWPORT" val="{&quot;height&quot;:5379,&quot;width&quot;:9094}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09.xml><?xml version="1.0" encoding="utf-8"?>
<p:tagLst xmlns:p="http://schemas.openxmlformats.org/presentationml/2006/main">
  <p:tag name="PA" val="v5.2.4"/>
  <p:tag name="RESOURCELIBID_ANIM" val="557083"/>
  <p:tag name="KSO_WM_UNIT_DIAGRAM_MODELTYPE" val="flashPicture"/>
  <p:tag name="KSO_WM_UNIT_VALUE" val="799*106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6_1*ζ_h_d*1_2_1"/>
  <p:tag name="KSO_WM_TEMPLATE_CATEGORY" val="mixed"/>
  <p:tag name="KSO_WM_TEMPLATE_INDEX" val="20199726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4"/>
  <p:tag name="RESOURCELIBID_ANIM" val="557083"/>
  <p:tag name="KSO_WM_UNIT_DIAGRAM_MODELTYPE" val="flashPicture"/>
  <p:tag name="KSO_WM_UNIT_VALUE" val="591*7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6_1*ζ_h_d*1_1_1"/>
  <p:tag name="KSO_WM_TEMPLATE_CATEGORY" val="mixed"/>
  <p:tag name="KSO_WM_TEMPLATE_INDEX" val="20199726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211.xml><?xml version="1.0" encoding="utf-8"?>
<p:tagLst xmlns:p="http://schemas.openxmlformats.org/presentationml/2006/main">
  <p:tag name="PA" val="v5.2.4"/>
  <p:tag name="RESOURCELIBID_ANIM" val="557083"/>
  <p:tag name="KSO_WM_UNIT_DIAGRAM_MODELTYPE" val="flashPicture"/>
  <p:tag name="KSO_WM_UNIT_VALUE" val="591*7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6_1*ζ_h_d*1_3_1"/>
  <p:tag name="KSO_WM_TEMPLATE_CATEGORY" val="mixed"/>
  <p:tag name="KSO_WM_TEMPLATE_INDEX" val="20199726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212.xml><?xml version="1.0" encoding="utf-8"?>
<p:tagLst xmlns:p="http://schemas.openxmlformats.org/presentationml/2006/main">
  <p:tag name="PA" val="v5.2.4"/>
  <p:tag name="RESOURCELIBID_ANIM" val="557083"/>
  <p:tag name="KSO_WM_UNIT_DIAGRAM_MODELTYPE" val="flashPicture"/>
  <p:tag name="KSO_WM_UNIT_VALUE" val="591*7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6_1*ζ_h_d*1_4_1"/>
  <p:tag name="KSO_WM_TEMPLATE_CATEGORY" val="mixed"/>
  <p:tag name="KSO_WM_TEMPLATE_INDEX" val="20199726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213.xml><?xml version="1.0" encoding="utf-8"?>
<p:tagLst xmlns:p="http://schemas.openxmlformats.org/presentationml/2006/main">
  <p:tag name="PA" val="v5.2.4"/>
  <p:tag name="RESOURCELIBID_ANIM" val="557083"/>
  <p:tag name="KSO_WM_UNIT_DIAGRAM_MODELTYPE" val="flashPicture"/>
  <p:tag name="KSO_WM_UNIT_VALUE" val="591*7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6_1*ζ_h_d*1_5_1"/>
  <p:tag name="KSO_WM_TEMPLATE_CATEGORY" val="mixed"/>
  <p:tag name="KSO_WM_TEMPLATE_INDEX" val="20199726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561_1*i*1"/>
  <p:tag name="KSO_WM_TEMPLATE_CATEGORY" val="diagram"/>
  <p:tag name="KSO_WM_TEMPLATE_INDEX" val="2020856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439360daf21499ca0f584414eea1c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2c8d5a491bb0086638fc7"/>
  <p:tag name="KSO_WM_CHIP_XID" val="5ef2c8d5a491bb0086638fc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6"/>
  <p:tag name="KSO_WM_TEMPLATE_ASSEMBLE_XID" val="60656e7b4054ed1e2fb7f9b8"/>
  <p:tag name="KSO_WM_TEMPLATE_ASSEMBLE_GROUPID" val="60656e7b4054ed1e2fb7f9b8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561_1*i*2"/>
  <p:tag name="KSO_WM_TEMPLATE_CATEGORY" val="diagram"/>
  <p:tag name="KSO_WM_TEMPLATE_INDEX" val="2020856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62faf3c8475e4fe8996c14d337f67bc5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2c8d5a491bb0086638fc7"/>
  <p:tag name="KSO_WM_CHIP_XID" val="5ef2c8d5a491bb0086638fc8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e7b4054ed1e2fb7f9b8"/>
  <p:tag name="KSO_WM_TEMPLATE_ASSEMBLE_GROUPID" val="60656e7b4054ed1e2fb7f9b8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561_1*i*3"/>
  <p:tag name="KSO_WM_TEMPLATE_CATEGORY" val="diagram"/>
  <p:tag name="KSO_WM_TEMPLATE_INDEX" val="2020856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a9769b6df2724e28bbd7658674dab369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2c8d5a491bb0086638fc7"/>
  <p:tag name="KSO_WM_CHIP_XID" val="5ef2c8d5a491bb0086638fc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6"/>
  <p:tag name="KSO_WM_TEMPLATE_ASSEMBLE_XID" val="60656e7b4054ed1e2fb7f9b8"/>
  <p:tag name="KSO_WM_TEMPLATE_ASSEMBLE_GROUPID" val="60656e7b4054ed1e2fb7f9b8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8561_1*i*4"/>
  <p:tag name="KSO_WM_TEMPLATE_CATEGORY" val="diagram"/>
  <p:tag name="KSO_WM_TEMPLATE_INDEX" val="2020856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0dabcf58f954073b2381526e27b8be9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2c8d5a491bb0086638fc7"/>
  <p:tag name="KSO_WM_CHIP_XID" val="5ef2c8d5a491bb0086638fc8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e7b4054ed1e2fb7f9b8"/>
  <p:tag name="KSO_WM_TEMPLATE_ASSEMBLE_GROUPID" val="60656e7b4054ed1e2fb7f9b8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561_1*a*1"/>
  <p:tag name="KSO_WM_TEMPLATE_CATEGORY" val="diagram"/>
  <p:tag name="KSO_WM_TEMPLATE_INDEX" val="2020856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3372d1fd7e441b6acf14d24bd7e2a2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a1bfd8691c04e92b601610b9f3ef77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7b4054ed1e2fb7f9b8"/>
  <p:tag name="KSO_WM_TEMPLATE_ASSEMBLE_GROUPID" val="60656e7b4054ed1e2fb7f9b8"/>
</p:tagLst>
</file>

<file path=ppt/tags/tag228.xml><?xml version="1.0" encoding="utf-8"?>
<p:tagLst xmlns:p="http://schemas.openxmlformats.org/presentationml/2006/main">
  <p:tag name="PA" val="v5.2.4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3_1*ζ_h_d*1_2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29.xml><?xml version="1.0" encoding="utf-8"?>
<p:tagLst xmlns:p="http://schemas.openxmlformats.org/presentationml/2006/main">
  <p:tag name="PA" val="v5.2.4"/>
  <p:tag name="KSO_WM_UNIT_DIAGRAM_MODELTYPE" val="flashPicture"/>
  <p:tag name="KSO_WM_UNIT_VALUE" val="999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3_1*ζ_h_d*1_1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4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3_1*ζ_h_d*1_3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31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1"/>
  <p:tag name="KSO_WM_UNIT_ID" val="mixed20199733_1*ζ_i*1_1"/>
  <p:tag name="KSO_WM_TEMPLATE_CATEGORY" val="mixed"/>
  <p:tag name="KSO_WM_TEMPLATE_INDEX" val="20199733"/>
  <p:tag name="KSO_WM_UNIT_LAYERLEVEL" val="1_1"/>
  <p:tag name="KSO_WM_TAG_VERSION" val="1.0"/>
  <p:tag name="KSO_WM_BEAUTIFY_FLAG" val="#wm#"/>
  <p:tag name="KSO_WM_UNIT_SUBTYPE" val="f"/>
  <p:tag name="KSO_WM_UNIT_USESOURCEFORMAT_APPLY" val="1"/>
  <p:tag name="KSO_WM_UNIT_FILL_FORE_SCHEMECOLOR_INDEX_BRIGHTNESS" val="0.0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3"/>
  <p:tag name="KSO_WM_UNIT_ID" val="mixed20199733_1*ζ_i*1_3"/>
  <p:tag name="KSO_WM_TEMPLATE_CATEGORY" val="mixed"/>
  <p:tag name="KSO_WM_TEMPLATE_INDEX" val="20199733"/>
  <p:tag name="KSO_WM_UNIT_LAYERLEVEL" val="1_1"/>
  <p:tag name="KSO_WM_TAG_VERSION" val="1.0"/>
  <p:tag name="KSO_WM_BEAUTIFY_FLAG" val="#wm#"/>
  <p:tag name="KSO_WM_UNIT_SUBTYPE" val="f"/>
  <p:tag name="KSO_WM_UNIT_USESOURCEFORMAT_APPLY" val="1"/>
  <p:tag name="KSO_WM_UNIT_FILL_FORE_SCHEMECOLOR_INDEX_BRIGHTNESS" val="0.0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4"/>
  <p:tag name="KSO_WM_UNIT_ID" val="mixed20199733_1*ζ_i*1_4"/>
  <p:tag name="KSO_WM_TEMPLATE_CATEGORY" val="mixed"/>
  <p:tag name="KSO_WM_TEMPLATE_INDEX" val="20199733"/>
  <p:tag name="KSO_WM_UNIT_LAYERLEVEL" val="1_1"/>
  <p:tag name="KSO_WM_TAG_VERSION" val="1.0"/>
  <p:tag name="KSO_WM_BEAUTIFY_FLAG" val="#wm#"/>
  <p:tag name="KSO_WM_UNIT_SUBTYPE" val="f"/>
  <p:tag name="KSO_WM_UNIT_USESOURCEFORMAT_APPLY" val="1"/>
  <p:tag name="KSO_WM_UNIT_FILL_FORE_SCHEMECOLOR_INDEX_BRIGHTNESS" val="0.0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2"/>
  <p:tag name="KSO_WM_UNIT_ID" val="mixed20199733_1*ζ_i*1_2"/>
  <p:tag name="KSO_WM_TEMPLATE_CATEGORY" val="mixed"/>
  <p:tag name="KSO_WM_TEMPLATE_INDEX" val="20199733"/>
  <p:tag name="KSO_WM_UNIT_LAYERLEVEL" val="1_1"/>
  <p:tag name="KSO_WM_TAG_VERSION" val="1.0"/>
  <p:tag name="KSO_WM_BEAUTIFY_FLAG" val="#wm#"/>
  <p:tag name="KSO_WM_UNIT_SUBTYPE" val="f"/>
  <p:tag name="KSO_WM_UNIT_USESOURCEFORMAT_APPLY" val="1"/>
  <p:tag name="KSO_WM_UNIT_FILL_FORE_SCHEMECOLOR_INDEX_BRIGHTNESS" val="0.0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PA" val="v5.2.4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3_1*ζ_h_d*1_4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36.xml><?xml version="1.0" encoding="utf-8"?>
<p:tagLst xmlns:p="http://schemas.openxmlformats.org/presentationml/2006/main">
  <p:tag name="PA" val="v5.2.4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3_1*ζ_h_d*1_5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37.xml><?xml version="1.0" encoding="utf-8"?>
<p:tagLst xmlns:p="http://schemas.openxmlformats.org/presentationml/2006/main">
  <p:tag name="PA" val="v5.2.4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33_1*ζ_h_d*1_6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38.xml><?xml version="1.0" encoding="utf-8"?>
<p:tagLst xmlns:p="http://schemas.openxmlformats.org/presentationml/2006/main">
  <p:tag name="PA" val="v5.2.4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33_1*ζ_h_d*1_7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39.xml><?xml version="1.0" encoding="utf-8"?>
<p:tagLst xmlns:p="http://schemas.openxmlformats.org/presentationml/2006/main">
  <p:tag name="PA" val="v5.2.4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33_1*ζ_h_d*1_8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4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9_1"/>
  <p:tag name="KSO_WM_UNIT_ID" val="mixed20199733_1*ζ_h_d*1_9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41.xml><?xml version="1.0" encoding="utf-8"?>
<p:tagLst xmlns:p="http://schemas.openxmlformats.org/presentationml/2006/main">
  <p:tag name="PA" val="v5.2.4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0_1"/>
  <p:tag name="KSO_WM_UNIT_ID" val="mixed20199733_1*ζ_h_d*1_10_1"/>
  <p:tag name="KSO_WM_TEMPLATE_CATEGORY" val="mixed"/>
  <p:tag name="KSO_WM_TEMPLATE_INDEX" val="20199733"/>
  <p:tag name="KSO_WM_UNIT_LAYERLEVEL" val="1_1_1"/>
  <p:tag name="KSO_WM_TAG_VERSION" val="1.0"/>
  <p:tag name="KSO_WM_BEAUTIFY_FLAG" val="#wm#"/>
  <p:tag name="RESOURCELIBID_ANIM" val="557083"/>
  <p:tag name="KSO_WM_UNIT_FLASH_PICTURE_RATE" val="2"/>
  <p:tag name="KSO_WM_UNIT_USESOURCEFORMAT_APPLY" val="1"/>
</p:tagLst>
</file>

<file path=ppt/tags/tag242.xml><?xml version="1.0" encoding="utf-8"?>
<p:tagLst xmlns:p="http://schemas.openxmlformats.org/presentationml/2006/main">
  <p:tag name="KSO_WM_BEAUTIFY_FLAG" val="#wm#"/>
  <p:tag name="KSO_WM_TEMPLATE_CATEGORY" val="diagram"/>
  <p:tag name="KSO_WM_TEMPLATE_INDEX" val="20208561"/>
  <p:tag name="KSO_WM_SLIDE_ID" val="diagram2020856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0"/>
  <p:tag name="KSO_WM_SLIDE_POSITION" val="0*0"/>
  <p:tag name="KSO_WM_TAG_VERSION" val="1.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5&quot;,&quot;maxSize&quot;:{&quot;size1&quot;:42.09973720974393},&quot;minSize&quot;:{&quot;size1&quot;:35.59973720974393},&quot;normalSize&quot;:{&quot;size1&quot;:36.2664038764106},&quot;subLayout&quot;:[{&quot;id&quot;:&quot;2021-04-01T15:01:35&quot;,&quot;margin&quot;:{&quot;bottom&quot;:0.3970000147819519,&quot;left&quot;:2.9629998207092285,&quot;right&quot;:2.9629998207092285,&quot;top&quot;:3.809999942779541},&quot;type&quot;:0},{&quot;id&quot;:&quot;2021-04-01T15:01:35&quot;,&quot;margin&quot;:{&quot;bottom&quot;:3.809999942779541,&quot;left&quot;:2.9629998207092285,&quot;right&quot;:2.9629998207092285,&quot;top&quot;:0.0260000042617321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8befcf4fdc35420cac61d2bee83d2954&quot;,&quot;fill_align&quot;:&quot;cm&quot;,&quot;chip_types&quot;:[&quot;header&quot;]},{&quot;text_align&quot;:&quot;lm&quot;,&quot;text_direction&quot;:&quot;horizontal&quot;,&quot;support_features&quot;:[&quot;collage&quot;,&quot;carousel&quot;],&quot;support_big_font&quot;:true,&quot;fill_id&quot;:&quot;0277a33398ca42b4aa707deb25582ead&quot;,&quot;fill_align&quot;:&quot;cm&quot;,&quot;chip_types&quot;:[&quot;diagram&quot;,&quot;pictext&quot;,&quot;text&quot;,&quot;picture&quot;,&quot;chart&quot;,&quot;table&quot;,&quot;video&quot;]}],[{&quot;text_align&quot;:&quot;lm&quot;,&quot;text_direction&quot;:&quot;horizontal&quot;,&quot;support_big_font&quot;:true,&quot;fill_id&quot;:&quot;8befcf4fdc35420cac61d2bee83d2954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true,&quot;fill_id&quot;:&quot;0277a33398ca42b4aa707deb25582ead&quot;,&quot;fill_align&quot;:&quot;cm&quot;,&quot;chip_types&quot;:[&quot;diagram&quot;,&quot;pictext&quot;,&quot;text&quot;,&quot;picture&quot;,&quot;chart&quot;,&quot;table&quot;,&quot;video&quot;]}]]"/>
  <p:tag name="KSO_WM_CHIP_XID" val="5ef2c8d5a491bb0086638fc8"/>
  <p:tag name="KSO_WM_CHIP_DECFILLPROP" val="[]"/>
  <p:tag name="KSO_WM_CHIP_GROUPID" val="5ef2c8d5a491bb0086638fc7"/>
  <p:tag name="KSO_WM_SLIDE_BACKGROUND_TYPE" val="general"/>
  <p:tag name="KSO_WM_SLIDE_SUPPORT_FEATURE_TYPE" val="3"/>
  <p:tag name="KSO_WM_TEMPLATE_ASSEMBLE_XID" val="60656e7b4054ed1e2fb7f9b8"/>
  <p:tag name="KSO_WM_TEMPLATE_ASSEMBLE_GROUPID" val="60656e7b4054ed1e2fb7f9b8"/>
  <p:tag name="KSO_WM_UNIT_FLASH_PICTURE_TYPE" val="1"/>
</p:tagLst>
</file>

<file path=ppt/tags/tag2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244.xml><?xml version="1.0" encoding="utf-8"?>
<p:tagLst xmlns:p="http://schemas.openxmlformats.org/presentationml/2006/main">
  <p:tag name="KSO_WM_BEAUTIFY_FLAG" val="#wm#"/>
  <p:tag name="KSO_WM_TEMPLATE_CATEGORY" val="diagram"/>
  <p:tag name="KSO_WM_TEMPLATE_INDEX" val="20208561"/>
</p:tagLst>
</file>

<file path=ppt/tags/tag245.xml><?xml version="1.0" encoding="utf-8"?>
<p:tagLst xmlns:p="http://schemas.openxmlformats.org/presentationml/2006/main">
  <p:tag name="KSO_WPP_MARK_KEY" val="46aa07a9-9245-44af-81de-32eeac228e76"/>
  <p:tag name="COMMONDATA" val="eyJoZGlkIjoiYTM5YzdjMTA2NjVmMmY3N2UxYjEzMzUyZGQ3M2ZkMDAifQ==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FFFFFF"/>
      </a:dk1>
      <a:lt1>
        <a:srgbClr val="0F1423"/>
      </a:lt1>
      <a:dk2>
        <a:srgbClr val="FFFFFF"/>
      </a:dk2>
      <a:lt2>
        <a:srgbClr val="0F142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F1423"/>
      </a:dk2>
      <a:lt2>
        <a:srgbClr val="272B3A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2510</Words>
  <Application>WPS 演示</Application>
  <PresentationFormat>宽屏</PresentationFormat>
  <Paragraphs>218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微软雅黑</vt:lpstr>
      <vt:lpstr>HP Simplified Jpan</vt:lpstr>
      <vt:lpstr>Arial Unicode MS</vt:lpstr>
      <vt:lpstr>Calibri</vt:lpstr>
      <vt:lpstr>Office 主题​​</vt:lpstr>
      <vt:lpstr>1_Office 主题​​</vt:lpstr>
      <vt:lpstr>MIT 6.S081 2021 Labs Report</vt:lpstr>
      <vt:lpstr>Lab1：Xv6 and Unix Utilities</vt:lpstr>
      <vt:lpstr>Lab2：System Calls</vt:lpstr>
      <vt:lpstr>Lab2：System Calls</vt:lpstr>
      <vt:lpstr>Lab2：System Calls</vt:lpstr>
      <vt:lpstr>Lab3：Page Tables</vt:lpstr>
      <vt:lpstr>Lab3：Page Tables</vt:lpstr>
      <vt:lpstr>Lab3：Page Tables</vt:lpstr>
      <vt:lpstr>Lab4：Traps</vt:lpstr>
      <vt:lpstr>Lab4：Traps</vt:lpstr>
      <vt:lpstr>Lab4：Traps</vt:lpstr>
      <vt:lpstr>Lab5：Copy-on-Write Fork for xv6</vt:lpstr>
      <vt:lpstr>Lab5：Copy-on-Write Fork for xv6</vt:lpstr>
      <vt:lpstr>Lab6：Multithreading</vt:lpstr>
      <vt:lpstr>Lab6：Multithreading</vt:lpstr>
      <vt:lpstr>Lab6：Multithreading</vt:lpstr>
      <vt:lpstr>Lab7：Networking</vt:lpstr>
      <vt:lpstr>Lab7：Networking</vt:lpstr>
      <vt:lpstr>Lab8：Locks</vt:lpstr>
      <vt:lpstr>Lab9：File System</vt:lpstr>
      <vt:lpstr>Lab10：Mmap</vt:lpstr>
      <vt:lpstr>PowerPoint 演示文稿</vt:lpstr>
      <vt:lpstr>参考资料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王大卫</cp:lastModifiedBy>
  <cp:revision>228</cp:revision>
  <dcterms:created xsi:type="dcterms:W3CDTF">2019-06-19T02:08:00Z</dcterms:created>
  <dcterms:modified xsi:type="dcterms:W3CDTF">2023-08-18T08:28:14Z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2052-11.1.0.12155</vt:lpwstr>
  </property>
  <property fmtid="{D5CDD505-2E9C-101B-9397-08002B2CF9AE}" pid="3" name="ICV">
    <vt:lpwstr>3765A60EF51440A28463DC555CD84FB7</vt:lpwstr>
  </property>
</Properties>
</file>